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6"/>
  </p:notesMasterIdLst>
  <p:sldIdLst>
    <p:sldId id="256" r:id="rId2"/>
    <p:sldId id="260" r:id="rId3"/>
    <p:sldId id="259" r:id="rId4"/>
    <p:sldId id="257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728" autoAdjust="0"/>
  </p:normalViewPr>
  <p:slideViewPr>
    <p:cSldViewPr>
      <p:cViewPr varScale="1">
        <p:scale>
          <a:sx n="77" d="100"/>
          <a:sy n="77" d="100"/>
        </p:scale>
        <p:origin x="-1554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6" y="15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D73640-CFC0-4FC8-AB62-76BE190D2514}" type="datetimeFigureOut">
              <a:rPr lang="zh-TW" altLang="en-US" smtClean="0"/>
              <a:pPr/>
              <a:t>1980/1/4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D57AA8-83FE-4E8C-AA19-D010BE73890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57AA8-83FE-4E8C-AA19-D010BE73890D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A0EA-0FCB-4BF3-A6C8-A1F7D3DDABC0}" type="datetimeFigureOut">
              <a:rPr lang="zh-TW" altLang="en-US" smtClean="0"/>
              <a:pPr/>
              <a:t>1980/1/4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8EC29-7EAA-44B2-8AB2-1C984AAC253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A0EA-0FCB-4BF3-A6C8-A1F7D3DDABC0}" type="datetimeFigureOut">
              <a:rPr lang="zh-TW" altLang="en-US" smtClean="0"/>
              <a:pPr/>
              <a:t>1980/1/4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8EC29-7EAA-44B2-8AB2-1C984AAC253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A0EA-0FCB-4BF3-A6C8-A1F7D3DDABC0}" type="datetimeFigureOut">
              <a:rPr lang="zh-TW" altLang="en-US" smtClean="0"/>
              <a:pPr/>
              <a:t>1980/1/4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8EC29-7EAA-44B2-8AB2-1C984AAC253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A0EA-0FCB-4BF3-A6C8-A1F7D3DDABC0}" type="datetimeFigureOut">
              <a:rPr lang="zh-TW" altLang="en-US" smtClean="0"/>
              <a:pPr/>
              <a:t>1980/1/4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8EC29-7EAA-44B2-8AB2-1C984AAC253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A0EA-0FCB-4BF3-A6C8-A1F7D3DDABC0}" type="datetimeFigureOut">
              <a:rPr lang="zh-TW" altLang="en-US" smtClean="0"/>
              <a:pPr/>
              <a:t>1980/1/4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8EC29-7EAA-44B2-8AB2-1C984AAC253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A0EA-0FCB-4BF3-A6C8-A1F7D3DDABC0}" type="datetimeFigureOut">
              <a:rPr lang="zh-TW" altLang="en-US" smtClean="0"/>
              <a:pPr/>
              <a:t>1980/1/4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8EC29-7EAA-44B2-8AB2-1C984AAC253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A0EA-0FCB-4BF3-A6C8-A1F7D3DDABC0}" type="datetimeFigureOut">
              <a:rPr lang="zh-TW" altLang="en-US" smtClean="0"/>
              <a:pPr/>
              <a:t>1980/1/4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8EC29-7EAA-44B2-8AB2-1C984AAC253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A0EA-0FCB-4BF3-A6C8-A1F7D3DDABC0}" type="datetimeFigureOut">
              <a:rPr lang="zh-TW" altLang="en-US" smtClean="0"/>
              <a:pPr/>
              <a:t>1980/1/4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8EC29-7EAA-44B2-8AB2-1C984AAC253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A0EA-0FCB-4BF3-A6C8-A1F7D3DDABC0}" type="datetimeFigureOut">
              <a:rPr lang="zh-TW" altLang="en-US" smtClean="0"/>
              <a:pPr/>
              <a:t>1980/1/4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8EC29-7EAA-44B2-8AB2-1C984AAC253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A0EA-0FCB-4BF3-A6C8-A1F7D3DDABC0}" type="datetimeFigureOut">
              <a:rPr lang="zh-TW" altLang="en-US" smtClean="0"/>
              <a:pPr/>
              <a:t>1980/1/4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8EC29-7EAA-44B2-8AB2-1C984AAC253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剪去並圓角化單一角落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A0EA-0FCB-4BF3-A6C8-A1F7D3DDABC0}" type="datetimeFigureOut">
              <a:rPr lang="zh-TW" altLang="en-US" smtClean="0"/>
              <a:pPr/>
              <a:t>1980/1/4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8A8EC29-7EAA-44B2-8AB2-1C984AAC253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10" name="手繪多邊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手繪多邊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E95A0EA-0FCB-4BF3-A6C8-A1F7D3DDABC0}" type="datetimeFigureOut">
              <a:rPr lang="zh-TW" altLang="en-US" smtClean="0"/>
              <a:pPr/>
              <a:t>1980/1/4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A8EC29-7EAA-44B2-8AB2-1C984AAC253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grpSp>
        <p:nvGrpSpPr>
          <p:cNvPr id="2" name="群組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手繪多邊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手繪多邊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file:///C:\Documents%20and%20Settings\Administrator\&#26700;&#38754;\&#26032;&#36039;&#26009;&#22846;" TargetMode="External"/><Relationship Id="rId2" Type="http://schemas.openxmlformats.org/officeDocument/2006/relationships/hyperlink" Target="file:///C:\Documents%20and%20Settings\Administrator\&#26700;&#38754;\&#26032;&#36039;&#26009;&#22846;\IMAG2233.jpg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file:///C:\Documents%20and%20Settings\Administrator\&#26700;&#38754;\&#26032;&#36039;&#26009;&#22846;\IMAG2235&#20998;&#39006;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file:///C:\Documents%20and%20Settings\Administrator\&#26700;&#38754;\&#26032;&#36039;&#26009;&#22846;\IMAG2240.jpg" TargetMode="External"/><Relationship Id="rId2" Type="http://schemas.openxmlformats.org/officeDocument/2006/relationships/hyperlink" Target="file:///C:\Documents%20and%20Settings\Administrator\&#26700;&#38754;\&#26032;&#36039;&#26009;&#22846;\IMAG2231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>
                <a:latin typeface="華康超明體" pitchFamily="49" charset="-120"/>
                <a:ea typeface="華康超明體" pitchFamily="49" charset="-120"/>
              </a:rPr>
              <a:t>衛生操作須知</a:t>
            </a:r>
            <a:endParaRPr lang="zh-TW" altLang="en-US" sz="4800" dirty="0">
              <a:latin typeface="華康超明體" pitchFamily="49" charset="-120"/>
              <a:ea typeface="華康超明體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altLang="zh-TW" sz="2800" dirty="0" smtClean="0">
              <a:latin typeface="華康新特明體(P)" pitchFamily="18" charset="-120"/>
              <a:ea typeface="華康新特明體(P)" pitchFamily="18" charset="-120"/>
            </a:endParaRPr>
          </a:p>
          <a:p>
            <a:r>
              <a:rPr lang="zh-TW" altLang="en-US" sz="3600" dirty="0" smtClean="0">
                <a:latin typeface="華康新特明體(P)" pitchFamily="18" charset="-120"/>
                <a:ea typeface="華康新特明體(P)" pitchFamily="18" charset="-120"/>
              </a:rPr>
              <a:t>製作流程之注意事項</a:t>
            </a:r>
            <a:endParaRPr lang="zh-TW" altLang="en-US" sz="36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429000"/>
            <a:ext cx="1914525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dirty="0" smtClean="0">
                <a:latin typeface="華康新特明體(P)" pitchFamily="18" charset="-120"/>
                <a:ea typeface="華康新特明體(P)" pitchFamily="18" charset="-120"/>
              </a:rPr>
              <a:t>製作流程之注意事項</a:t>
            </a: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263752"/>
          </a:xfrm>
        </p:spPr>
        <p:txBody>
          <a:bodyPr/>
          <a:lstStyle/>
          <a:p>
            <a:pPr>
              <a:buNone/>
            </a:pP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千萬不要反覆的倒油回油桶內再倒到鍋內，儘量利用</a:t>
            </a:r>
            <a:r>
              <a:rPr lang="zh-TW" altLang="en-US" sz="28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漏油網</a:t>
            </a:r>
            <a:r>
              <a:rPr lang="zh-TW" altLang="en-US" sz="2800" b="1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來撈殘渣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註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過油可能會跟過水的操作對調來做，如醃過的水產類，像魚即須先過油或乾煎，順便完成過油步驟，在進行過水的操作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2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dirty="0" smtClean="0">
                <a:latin typeface="華康新特明體(P)" pitchFamily="18" charset="-120"/>
                <a:ea typeface="華康新特明體(P)" pitchFamily="18" charset="-120"/>
              </a:rPr>
              <a:t>製作流程之注意事項</a:t>
            </a: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191744"/>
          </a:xfrm>
        </p:spPr>
        <p:txBody>
          <a:bodyPr/>
          <a:lstStyle/>
          <a:p>
            <a:r>
              <a:rPr lang="en-US" altLang="zh-TW" sz="3200" dirty="0" smtClean="0">
                <a:solidFill>
                  <a:srgbClr val="00B050"/>
                </a:solidFill>
                <a:latin typeface="華康中圓體" pitchFamily="49" charset="-120"/>
                <a:ea typeface="華康中圓體" pitchFamily="49" charset="-120"/>
              </a:rPr>
              <a:t> </a:t>
            </a:r>
            <a:r>
              <a:rPr lang="zh-TW" altLang="en-US" sz="3200" b="1" dirty="0" smtClean="0">
                <a:solidFill>
                  <a:srgbClr val="00B050"/>
                </a:solidFill>
                <a:latin typeface="華康中圓體" pitchFamily="49" charset="-120"/>
                <a:ea typeface="華康中圓體" pitchFamily="49" charset="-120"/>
              </a:rPr>
              <a:t>完成每一道菜</a:t>
            </a:r>
            <a:r>
              <a:rPr lang="en-US" altLang="zh-TW" sz="3200" dirty="0" smtClean="0">
                <a:solidFill>
                  <a:srgbClr val="00B050"/>
                </a:solidFill>
                <a:latin typeface="華康中圓體" pitchFamily="49" charset="-120"/>
                <a:ea typeface="華康中圓體" pitchFamily="49" charset="-120"/>
              </a:rPr>
              <a:t>: </a:t>
            </a:r>
          </a:p>
          <a:p>
            <a:pPr>
              <a:buNone/>
            </a:pP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醃漬的</a:t>
            </a:r>
            <a:r>
              <a:rPr lang="zh-TW" altLang="en-US" sz="2800" b="1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魚類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若未入冰箱冷藏則須</a:t>
            </a:r>
            <a:r>
              <a:rPr lang="zh-TW" altLang="en-US" sz="2800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優先烹調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>
              <a:buNone/>
            </a:pP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8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涼拌菜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可</a:t>
            </a:r>
            <a:r>
              <a:rPr lang="zh-TW" altLang="en-US" sz="2800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先做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，較能入味。</a:t>
            </a:r>
          </a:p>
          <a:p>
            <a:pPr>
              <a:buNone/>
            </a:pP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三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趁飯還熱容易拌炒時，可先做炒飯。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zh-TW" sz="2800" dirty="0" smtClean="0">
                <a:latin typeface="標楷體" pitchFamily="65" charset="-120"/>
                <a:ea typeface="標楷體" pitchFamily="65" charset="-120"/>
                <a:sym typeface="Wingdings"/>
              </a:rPr>
              <a:t>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  <a:sym typeface="Wingdings"/>
              </a:rPr>
              <a:t>炒飯前才開電鍋蓋。</a:t>
            </a:r>
            <a:endParaRPr lang="zh-TW" altLang="en-US" sz="2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四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視個人習慣依序完成每一道菜。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dirty="0" smtClean="0">
                <a:latin typeface="華康新特明體(P)" pitchFamily="18" charset="-120"/>
                <a:ea typeface="華康新特明體(P)" pitchFamily="18" charset="-120"/>
              </a:rPr>
              <a:t>製作流程之注意事項</a:t>
            </a: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61872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zh-TW" altLang="en-US" sz="3200" b="1" dirty="0" smtClean="0">
                <a:solidFill>
                  <a:srgbClr val="00B050"/>
                </a:solidFill>
                <a:latin typeface="華康中圓體" pitchFamily="49" charset="-120"/>
                <a:ea typeface="華康中圓體" pitchFamily="49" charset="-120"/>
              </a:rPr>
              <a:t>取量整飾出菜</a:t>
            </a:r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華康中圓體" pitchFamily="49" charset="-120"/>
                <a:ea typeface="華康中圓體" pitchFamily="49" charset="-120"/>
              </a:rPr>
              <a:t>:</a:t>
            </a:r>
          </a:p>
          <a:p>
            <a:pPr>
              <a:lnSpc>
                <a:spcPct val="90000"/>
              </a:lnSpc>
              <a:buNone/>
            </a:pPr>
            <a:r>
              <a:rPr lang="en-US" altLang="zh-TW" sz="3600" dirty="0" smtClean="0"/>
              <a:t>  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切配時已取量一次，此時再把關一次，做合理的裝盤，衛生盤飾，除油漬、水漬、菜漬。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90000"/>
              </a:lnSpc>
              <a:buNone/>
            </a:pPr>
            <a:endParaRPr lang="en-US" altLang="zh-TW" sz="2800" dirty="0" smtClean="0">
              <a:solidFill>
                <a:srgbClr val="FF0066"/>
              </a:solidFill>
              <a:latin typeface="標楷體" pitchFamily="65" charset="-120"/>
              <a:ea typeface="標楷體" pitchFamily="65" charset="-120"/>
              <a:sym typeface="Wingdings"/>
            </a:endParaRPr>
          </a:p>
          <a:p>
            <a:pPr>
              <a:lnSpc>
                <a:spcPct val="90000"/>
              </a:lnSpc>
              <a:buNone/>
            </a:pPr>
            <a:r>
              <a:rPr lang="zh-TW" altLang="zh-TW" sz="28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  <a:sym typeface="Wingdings"/>
              </a:rPr>
              <a:t></a:t>
            </a:r>
            <a:r>
              <a:rPr lang="zh-TW" altLang="en-US" sz="28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  <a:sym typeface="Wingdings"/>
              </a:rPr>
              <a:t>可戴衛生手套盤飾</a:t>
            </a:r>
            <a:endParaRPr lang="en-US" altLang="zh-TW" sz="2800" b="1" dirty="0" smtClean="0">
              <a:solidFill>
                <a:srgbClr val="FF0066"/>
              </a:solidFill>
              <a:latin typeface="標楷體" pitchFamily="65" charset="-120"/>
              <a:ea typeface="標楷體" pitchFamily="65" charset="-120"/>
              <a:sym typeface="Wingdings"/>
            </a:endParaRPr>
          </a:p>
          <a:p>
            <a:pPr>
              <a:lnSpc>
                <a:spcPct val="90000"/>
              </a:lnSpc>
              <a:buNone/>
            </a:pPr>
            <a:r>
              <a:rPr lang="zh-TW" altLang="en-US" sz="28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  <a:sym typeface="Wingdings"/>
              </a:rPr>
              <a:t>  以白色廚房用紙巾擦拭盤緣</a:t>
            </a:r>
            <a:endParaRPr lang="en-US" altLang="zh-TW" sz="2800" b="1" dirty="0" smtClean="0">
              <a:solidFill>
                <a:srgbClr val="FF0066"/>
              </a:solidFill>
              <a:latin typeface="標楷體" pitchFamily="65" charset="-120"/>
              <a:ea typeface="標楷體" pitchFamily="65" charset="-120"/>
              <a:sym typeface="Wingdings"/>
            </a:endParaRPr>
          </a:p>
          <a:p>
            <a:pPr>
              <a:lnSpc>
                <a:spcPct val="90000"/>
              </a:lnSpc>
              <a:buNone/>
            </a:pPr>
            <a:r>
              <a:rPr lang="zh-TW" altLang="en-US" sz="28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  <a:sym typeface="Wingdings"/>
              </a:rPr>
              <a:t>  </a:t>
            </a:r>
            <a:r>
              <a:rPr lang="zh-TW" altLang="zh-TW" sz="28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  <a:sym typeface="Wingdings"/>
              </a:rPr>
              <a:t></a:t>
            </a:r>
            <a:r>
              <a:rPr lang="zh-TW" altLang="en-US" sz="2800" b="1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  <a:sym typeface="Wingdings"/>
              </a:rPr>
              <a:t>確認菜餚</a:t>
            </a:r>
            <a:endParaRPr lang="en-US" altLang="zh-TW" sz="2800" b="1" dirty="0" smtClean="0">
              <a:solidFill>
                <a:srgbClr val="FFC000"/>
              </a:solidFill>
              <a:latin typeface="標楷體" pitchFamily="65" charset="-120"/>
              <a:ea typeface="標楷體" pitchFamily="65" charset="-120"/>
              <a:sym typeface="Wingdings"/>
            </a:endParaRPr>
          </a:p>
          <a:p>
            <a:pPr>
              <a:lnSpc>
                <a:spcPct val="90000"/>
              </a:lnSpc>
              <a:buNone/>
            </a:pP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  <a:sym typeface="Wingdings"/>
              </a:rPr>
              <a:t>    </a:t>
            </a:r>
            <a:r>
              <a:rPr lang="zh-TW" altLang="en-US" sz="28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  <a:sym typeface="Wingdings"/>
              </a:rPr>
              <a:t></a:t>
            </a:r>
            <a:r>
              <a:rPr lang="zh-TW" altLang="en-US" sz="2800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sym typeface="Wingdings"/>
              </a:rPr>
              <a:t>菜餚符合題意</a:t>
            </a:r>
            <a:endParaRPr lang="en-US" altLang="zh-TW" sz="2800" b="1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  <a:sym typeface="Wingdings"/>
            </a:endParaRPr>
          </a:p>
          <a:p>
            <a:pPr>
              <a:lnSpc>
                <a:spcPct val="90000"/>
              </a:lnSpc>
              <a:buNone/>
            </a:pPr>
            <a:r>
              <a:rPr lang="zh-TW" altLang="en-US" sz="28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  <a:sym typeface="Wingdings"/>
              </a:rPr>
              <a:t>    </a:t>
            </a:r>
            <a:r>
              <a:rPr lang="zh-TW" altLang="en-US" sz="2800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sym typeface="Wingdings"/>
              </a:rPr>
              <a:t>熟度</a:t>
            </a:r>
            <a:r>
              <a:rPr lang="en-US" altLang="zh-TW" sz="2800" b="1" dirty="0" smtClean="0">
                <a:solidFill>
                  <a:srgbClr val="0070C0"/>
                </a:solidFill>
                <a:latin typeface="Arial Black" pitchFamily="34" charset="0"/>
                <a:ea typeface="標楷體" pitchFamily="65" charset="-120"/>
                <a:sym typeface="Wingdings"/>
              </a:rPr>
              <a:t>OK</a:t>
            </a:r>
          </a:p>
          <a:p>
            <a:pPr>
              <a:lnSpc>
                <a:spcPct val="90000"/>
              </a:lnSpc>
              <a:buNone/>
            </a:pPr>
            <a:r>
              <a:rPr lang="en-US" altLang="zh-TW" sz="28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  <a:sym typeface="Wingdings"/>
              </a:rPr>
              <a:t>    </a:t>
            </a:r>
            <a:r>
              <a:rPr lang="zh-TW" altLang="en-US" sz="28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  <a:sym typeface="Wingdings"/>
              </a:rPr>
              <a:t></a:t>
            </a:r>
            <a:r>
              <a:rPr lang="zh-TW" altLang="en-US" sz="2800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sym typeface="Wingdings"/>
              </a:rPr>
              <a:t>時間內完成</a:t>
            </a:r>
            <a:endParaRPr lang="zh-TW" altLang="en-US" sz="2800" b="1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dirty="0" smtClean="0">
                <a:latin typeface="華康新特明體(P)" pitchFamily="18" charset="-120"/>
                <a:ea typeface="華康新特明體(P)" pitchFamily="18" charset="-120"/>
              </a:rPr>
              <a:t>製作流程之注意事項</a:t>
            </a: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zh-TW" altLang="en-US" sz="3200" b="1" dirty="0" smtClean="0">
                <a:solidFill>
                  <a:srgbClr val="00B050"/>
                </a:solidFill>
                <a:latin typeface="華康中圓體" pitchFamily="49" charset="-120"/>
                <a:ea typeface="華康中圓體" pitchFamily="49" charset="-120"/>
              </a:rPr>
              <a:t>善後、簽退</a:t>
            </a:r>
            <a:r>
              <a:rPr lang="en-US" altLang="zh-TW" sz="3200" dirty="0" smtClean="0"/>
              <a:t>:</a:t>
            </a:r>
          </a:p>
          <a:p>
            <a:pPr>
              <a:lnSpc>
                <a:spcPct val="90000"/>
              </a:lnSpc>
              <a:buNone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一、備瓷碗盤、熟食板、熟食刀、戴手套。</a:t>
            </a:r>
          </a:p>
          <a:p>
            <a:pPr>
              <a:lnSpc>
                <a:spcPct val="90000"/>
              </a:lnSpc>
              <a:buNone/>
            </a:pP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90000"/>
              </a:lnSpc>
              <a:buNone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二、接觸熟食時戴手套，</a:t>
            </a:r>
            <a:r>
              <a:rPr lang="zh-TW" altLang="en-US" sz="2800" b="1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不接觸熟食時脫手套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如觸摸器具時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>
              <a:lnSpc>
                <a:spcPct val="90000"/>
              </a:lnSpc>
              <a:buNone/>
            </a:pP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90000"/>
              </a:lnSpc>
              <a:buNone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三、綠色蔬菜保色之衛生手法處理的要點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滾燙、入瓷湯碗內以冷開水冷卻、瓷容器盛裝。</a:t>
            </a:r>
          </a:p>
          <a:p>
            <a:pPr>
              <a:lnSpc>
                <a:spcPct val="90000"/>
              </a:lnSpc>
              <a:buNone/>
            </a:pP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90000"/>
              </a:lnSpc>
              <a:buNone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四、不必保色者，滾燙完直接裝入瓷容器。</a:t>
            </a:r>
          </a:p>
          <a:p>
            <a:pPr>
              <a:lnSpc>
                <a:spcPct val="90000"/>
              </a:lnSpc>
              <a:buNone/>
            </a:pPr>
            <a:endParaRPr lang="zh-TW" altLang="en-US" sz="2800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792088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dirty="0" smtClean="0">
                <a:latin typeface="華康新特明體(P)" pitchFamily="18" charset="-120"/>
                <a:ea typeface="華康新特明體(P)" pitchFamily="18" charset="-120"/>
              </a:rPr>
              <a:t>製作流程之注意事項</a:t>
            </a: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7572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五、對盤飾與涼拌菜時需單手戴手套，另一手扶盤子，或是雙手接戴手套，但不得扶盤子。</a:t>
            </a:r>
          </a:p>
          <a:p>
            <a:pPr>
              <a:lnSpc>
                <a:spcPct val="90000"/>
              </a:lnSpc>
              <a:buNone/>
            </a:pP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90000"/>
              </a:lnSpc>
              <a:buNone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六、若一時無法分辨該用熟食法或生食法處理川燙的食材時，請全</a:t>
            </a:r>
            <a:r>
              <a:rPr lang="zh-TW" altLang="en-US" sz="2800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用熟食法處理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，雖然麻煩，但總不會出錯。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4581128"/>
            <a:ext cx="4680520" cy="2276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2">
                <a:lumMod val="40000"/>
                <a:lumOff val="6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539552" y="980728"/>
            <a:ext cx="7851648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6000" dirty="0" smtClean="0">
                <a:hlinkClick r:id="rId2" action="ppaction://hlinkfile"/>
              </a:rPr>
              <a:t/>
            </a:r>
            <a:br>
              <a:rPr lang="zh-TW" altLang="en-US" sz="6000" dirty="0" smtClean="0">
                <a:hlinkClick r:id="rId2" action="ppaction://hlinkfile"/>
              </a:rPr>
            </a:br>
            <a:r>
              <a:rPr lang="zh-TW" altLang="en-US" sz="4900" dirty="0" smtClean="0">
                <a:latin typeface="華康新特明體(P)" pitchFamily="18" charset="-120"/>
                <a:ea typeface="華康新特明體(P)" pitchFamily="18" charset="-120"/>
                <a:hlinkClick r:id="rId2" action="ppaction://hlinkfile"/>
              </a:rPr>
              <a:t>製作流程之注意事項</a:t>
            </a:r>
            <a:endParaRPr lang="zh-TW" altLang="en-US" sz="4900" dirty="0">
              <a:hlinkClick r:id="rId3" action="ppaction://hlinkfile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533400" y="1844824"/>
            <a:ext cx="7854696" cy="4752528"/>
          </a:xfrm>
        </p:spPr>
        <p:txBody>
          <a:bodyPr/>
          <a:lstStyle/>
          <a:p>
            <a:pPr algn="l"/>
            <a:r>
              <a:rPr lang="zh-TW" altLang="en-US" sz="3200" dirty="0" smtClean="0">
                <a:latin typeface="華康中圓體(P)" pitchFamily="34" charset="-120"/>
                <a:ea typeface="華康中圓體(P)" pitchFamily="34" charset="-120"/>
                <a:sym typeface="Wingdings"/>
              </a:rPr>
              <a:t></a:t>
            </a:r>
            <a:r>
              <a:rPr lang="zh-TW" altLang="en-US" sz="3200" b="1" dirty="0" smtClean="0">
                <a:solidFill>
                  <a:schemeClr val="accent5">
                    <a:lumMod val="75000"/>
                  </a:schemeClr>
                </a:solidFill>
                <a:latin typeface="華康中圓體(P)" pitchFamily="34" charset="-120"/>
                <a:ea typeface="華康中圓體(P)" pitchFamily="34" charset="-120"/>
              </a:rPr>
              <a:t>洗滌材料</a:t>
            </a:r>
            <a:r>
              <a:rPr lang="en-US" altLang="zh-TW" sz="3200" dirty="0" smtClean="0">
                <a:latin typeface="華康中圓體(P)" pitchFamily="34" charset="-120"/>
                <a:ea typeface="華康中圓體(P)" pitchFamily="34" charset="-120"/>
              </a:rPr>
              <a:t>:</a:t>
            </a:r>
          </a:p>
          <a:p>
            <a:pPr algn="l"/>
            <a:r>
              <a:rPr lang="en-US" altLang="zh-TW" sz="3200" dirty="0" smtClean="0">
                <a:latin typeface="華康中圓體(P)" pitchFamily="34" charset="-120"/>
                <a:ea typeface="華康中圓體(P)" pitchFamily="34" charset="-120"/>
              </a:rPr>
              <a:t> (</a:t>
            </a:r>
            <a:r>
              <a:rPr lang="zh-TW" altLang="en-US" sz="3200" dirty="0" smtClean="0">
                <a:latin typeface="華康中圓體(P)" pitchFamily="34" charset="-120"/>
                <a:ea typeface="華康中圓體(P)" pitchFamily="34" charset="-120"/>
              </a:rPr>
              <a:t>一</a:t>
            </a:r>
            <a:r>
              <a:rPr lang="en-US" altLang="zh-TW" sz="3200" dirty="0" smtClean="0">
                <a:latin typeface="華康中圓體(P)" pitchFamily="34" charset="-120"/>
                <a:ea typeface="華康中圓體(P)" pitchFamily="34" charset="-120"/>
              </a:rPr>
              <a:t>)</a:t>
            </a:r>
            <a:r>
              <a:rPr lang="zh-TW" altLang="en-US" sz="3200" dirty="0" smtClean="0">
                <a:latin typeface="華康中圓體(P)" pitchFamily="34" charset="-120"/>
                <a:ea typeface="華康中圓體(P)" pitchFamily="34" charset="-120"/>
              </a:rPr>
              <a:t>依衛生評分洗滌，所以洗滌工作應在</a:t>
            </a:r>
            <a:r>
              <a:rPr lang="en-US" altLang="zh-TW" sz="3200" dirty="0" smtClean="0">
                <a:solidFill>
                  <a:srgbClr val="FF0066"/>
                </a:solidFill>
                <a:latin typeface="華康中圓體(P)" pitchFamily="34" charset="-120"/>
                <a:ea typeface="華康中圓體(P)" pitchFamily="34" charset="-120"/>
              </a:rPr>
              <a:t>40</a:t>
            </a:r>
            <a:r>
              <a:rPr lang="zh-TW" altLang="en-US" sz="3200" dirty="0" smtClean="0">
                <a:solidFill>
                  <a:srgbClr val="FF0066"/>
                </a:solidFill>
                <a:latin typeface="華康中圓體(P)" pitchFamily="34" charset="-120"/>
                <a:ea typeface="華康中圓體(P)" pitchFamily="34" charset="-120"/>
              </a:rPr>
              <a:t>分</a:t>
            </a:r>
            <a:r>
              <a:rPr lang="zh-TW" altLang="en-US" sz="3200" dirty="0" smtClean="0">
                <a:latin typeface="華康中圓體(P)" pitchFamily="34" charset="-120"/>
                <a:ea typeface="華康中圓體(P)" pitchFamily="34" charset="-120"/>
              </a:rPr>
              <a:t>中內完成，注意</a:t>
            </a:r>
            <a:r>
              <a:rPr lang="zh-TW" altLang="en-US" sz="3200" dirty="0" smtClean="0">
                <a:solidFill>
                  <a:srgbClr val="FFC000"/>
                </a:solidFill>
                <a:latin typeface="華康中圓體(P)" pitchFamily="34" charset="-120"/>
                <a:ea typeface="華康中圓體(P)" pitchFamily="34" charset="-120"/>
              </a:rPr>
              <a:t>分類盛裝</a:t>
            </a:r>
            <a:r>
              <a:rPr lang="zh-TW" altLang="en-US" sz="3200" dirty="0" smtClean="0">
                <a:latin typeface="華康中圓體(P)" pitchFamily="34" charset="-120"/>
                <a:ea typeface="華康中圓體(P)" pitchFamily="34" charset="-120"/>
              </a:rPr>
              <a:t>。</a:t>
            </a:r>
          </a:p>
          <a:p>
            <a:pPr algn="l"/>
            <a:r>
              <a:rPr lang="zh-TW" altLang="en-US" sz="3200" dirty="0" smtClean="0">
                <a:latin typeface="華康中圓體(P)" pitchFamily="34" charset="-120"/>
                <a:ea typeface="華康中圓體(P)" pitchFamily="34" charset="-120"/>
              </a:rPr>
              <a:t> </a:t>
            </a:r>
            <a:endParaRPr lang="en-US" altLang="zh-TW" sz="3200" dirty="0" smtClean="0">
              <a:latin typeface="華康中圓體(P)" pitchFamily="34" charset="-120"/>
              <a:ea typeface="華康中圓體(P)" pitchFamily="34" charset="-120"/>
            </a:endParaRPr>
          </a:p>
          <a:p>
            <a:pPr algn="l"/>
            <a:r>
              <a:rPr lang="en-US" altLang="zh-TW" sz="3200" dirty="0" smtClean="0">
                <a:latin typeface="華康中圓體(P)" pitchFamily="34" charset="-120"/>
                <a:ea typeface="華康中圓體(P)" pitchFamily="34" charset="-120"/>
              </a:rPr>
              <a:t>(</a:t>
            </a:r>
            <a:r>
              <a:rPr lang="zh-TW" altLang="en-US" sz="3200" dirty="0" smtClean="0">
                <a:latin typeface="華康中圓體(P)" pitchFamily="34" charset="-120"/>
                <a:ea typeface="華康中圓體(P)" pitchFamily="34" charset="-120"/>
              </a:rPr>
              <a:t>二</a:t>
            </a:r>
            <a:r>
              <a:rPr lang="en-US" altLang="zh-TW" sz="3200" dirty="0" smtClean="0">
                <a:latin typeface="華康中圓體(P)" pitchFamily="34" charset="-120"/>
                <a:ea typeface="華康中圓體(P)" pitchFamily="34" charset="-120"/>
              </a:rPr>
              <a:t>)</a:t>
            </a:r>
            <a:r>
              <a:rPr lang="zh-TW" altLang="en-US" sz="3200" dirty="0" smtClean="0">
                <a:latin typeface="華康中圓體(P)" pitchFamily="34" charset="-120"/>
                <a:ea typeface="華康中圓體(P)" pitchFamily="34" charset="-120"/>
              </a:rPr>
              <a:t>可以使用刀、剪、削皮刀、魚鱗刀及其他修剪之器具，只是</a:t>
            </a:r>
            <a:r>
              <a:rPr lang="zh-TW" altLang="en-US" sz="3200" b="1" dirty="0" smtClean="0">
                <a:solidFill>
                  <a:srgbClr val="7030A0"/>
                </a:solidFill>
                <a:latin typeface="華康中圓體(P)" pitchFamily="34" charset="-120"/>
                <a:ea typeface="華康中圓體(P)" pitchFamily="34" charset="-120"/>
              </a:rPr>
              <a:t>不要動到砧板</a:t>
            </a:r>
            <a:r>
              <a:rPr lang="en-US" altLang="zh-TW" sz="3200" dirty="0" smtClean="0">
                <a:latin typeface="華康中圓體(P)" pitchFamily="34" charset="-120"/>
                <a:ea typeface="華康中圓體(P)" pitchFamily="34" charset="-120"/>
              </a:rPr>
              <a:t>(</a:t>
            </a:r>
            <a:r>
              <a:rPr lang="zh-TW" altLang="en-US" sz="3200" dirty="0" smtClean="0">
                <a:latin typeface="華康中圓體(P)" pitchFamily="34" charset="-120"/>
                <a:ea typeface="華康中圓體(P)" pitchFamily="34" charset="-120"/>
              </a:rPr>
              <a:t>並沒有明文規定，但一般人都不去動它較妥當</a:t>
            </a:r>
            <a:r>
              <a:rPr lang="en-US" altLang="zh-TW" sz="3200" dirty="0" smtClean="0">
                <a:latin typeface="華康中圓體(P)" pitchFamily="34" charset="-120"/>
                <a:ea typeface="華康中圓體(P)" pitchFamily="34" charset="-120"/>
              </a:rPr>
              <a:t>)</a:t>
            </a:r>
            <a:r>
              <a:rPr lang="zh-TW" altLang="en-US" sz="3200" dirty="0" smtClean="0">
                <a:latin typeface="華康中圓體(P)" pitchFamily="34" charset="-120"/>
                <a:ea typeface="華康中圓體(P)" pitchFamily="34" charset="-120"/>
              </a:rPr>
              <a:t>。</a:t>
            </a:r>
          </a:p>
          <a:p>
            <a:pPr algn="l"/>
            <a:endParaRPr lang="zh-TW" altLang="en-US" dirty="0">
              <a:latin typeface="華康中圓體(P)" pitchFamily="34" charset="-120"/>
              <a:ea typeface="華康中圓體(P)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zh-TW" altLang="en-US" sz="4800" dirty="0" smtClean="0">
                <a:latin typeface="華康新特明體(P)" pitchFamily="18" charset="-120"/>
                <a:ea typeface="華康新特明體(P)" pitchFamily="18" charset="-120"/>
              </a:rPr>
              <a:t>製作流程之</a:t>
            </a:r>
            <a:r>
              <a:rPr lang="zh-TW" altLang="en-US" sz="4800" dirty="0" smtClean="0">
                <a:latin typeface="華康新特明體(P)" pitchFamily="18" charset="-120"/>
                <a:ea typeface="華康新特明體(P)" pitchFamily="18" charset="-120"/>
                <a:hlinkClick r:id="rId2" action="ppaction://hlinkfile"/>
              </a:rPr>
              <a:t>注意事項</a:t>
            </a: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華康中圓體(P)" pitchFamily="34" charset="-120"/>
                <a:ea typeface="華康中圓體(P)" pitchFamily="34" charset="-120"/>
                <a:sym typeface="Wingdings"/>
              </a:rPr>
              <a:t></a:t>
            </a:r>
            <a:r>
              <a:rPr lang="zh-TW" altLang="en-US" sz="3200" b="1" dirty="0" smtClean="0">
                <a:solidFill>
                  <a:schemeClr val="accent5">
                    <a:lumMod val="75000"/>
                  </a:schemeClr>
                </a:solidFill>
                <a:latin typeface="華康中圓體(P)" pitchFamily="34" charset="-120"/>
                <a:ea typeface="華康中圓體(P)" pitchFamily="34" charset="-120"/>
              </a:rPr>
              <a:t>組合材料</a:t>
            </a:r>
            <a:r>
              <a:rPr lang="en-US" altLang="zh-TW" sz="3200" b="1" dirty="0" smtClean="0">
                <a:latin typeface="華康中圓體(P)" pitchFamily="34" charset="-120"/>
                <a:ea typeface="華康中圓體(P)" pitchFamily="34" charset="-120"/>
              </a:rPr>
              <a:t>:</a:t>
            </a:r>
          </a:p>
          <a:p>
            <a:pPr>
              <a:buNone/>
            </a:pPr>
            <a:r>
              <a:rPr lang="zh-TW" altLang="en-US" dirty="0" smtClean="0">
                <a:latin typeface="華康中圓體(P)" pitchFamily="34" charset="-120"/>
                <a:ea typeface="華康中圓體(P)" pitchFamily="34" charset="-120"/>
                <a:sym typeface="Wingdings"/>
              </a:rPr>
              <a:t></a:t>
            </a:r>
            <a:r>
              <a:rPr lang="zh-TW" altLang="en-US" dirty="0" smtClean="0">
                <a:solidFill>
                  <a:srgbClr val="FF0066"/>
                </a:solidFill>
                <a:latin typeface="華康中圓體(P)" pitchFamily="34" charset="-120"/>
                <a:ea typeface="華康中圓體(P)" pitchFamily="34" charset="-120"/>
              </a:rPr>
              <a:t>分六道菜</a:t>
            </a:r>
            <a:r>
              <a:rPr lang="zh-TW" altLang="en-US" dirty="0" smtClean="0">
                <a:latin typeface="華康中圓體(P)" pitchFamily="34" charset="-120"/>
                <a:ea typeface="華康中圓體(P)" pitchFamily="34" charset="-120"/>
              </a:rPr>
              <a:t>且</a:t>
            </a:r>
            <a:r>
              <a:rPr lang="zh-TW" altLang="en-US" dirty="0" smtClean="0">
                <a:solidFill>
                  <a:srgbClr val="FF0066"/>
                </a:solidFill>
                <a:latin typeface="華康中圓體(P)" pitchFamily="34" charset="-120"/>
                <a:ea typeface="華康中圓體(P)" pitchFamily="34" charset="-120"/>
              </a:rPr>
              <a:t>分類盛在菜盤</a:t>
            </a:r>
            <a:r>
              <a:rPr lang="zh-TW" altLang="en-US" dirty="0" smtClean="0">
                <a:latin typeface="華康中圓體(P)" pitchFamily="34" charset="-120"/>
                <a:ea typeface="華康中圓體(P)" pitchFamily="34" charset="-120"/>
              </a:rPr>
              <a:t>，依序排列再檯面上。如同一道菜的蔬菜類宜放在一起，乾貨、加工食品、葷食類等皆分別盛裝。</a:t>
            </a:r>
            <a:r>
              <a:rPr lang="en-US" altLang="zh-TW" b="1" dirty="0" smtClean="0">
                <a:solidFill>
                  <a:srgbClr val="0070C0"/>
                </a:solidFill>
                <a:latin typeface="華康中圓體(P)" pitchFamily="34" charset="-120"/>
                <a:ea typeface="華康中圓體(P)" pitchFamily="34" charset="-120"/>
              </a:rPr>
              <a:t>(</a:t>
            </a:r>
            <a:r>
              <a:rPr lang="zh-TW" altLang="en-US" b="1" dirty="0" smtClean="0">
                <a:solidFill>
                  <a:srgbClr val="0070C0"/>
                </a:solidFill>
                <a:latin typeface="華康中圓體(P)" pitchFamily="34" charset="-120"/>
                <a:ea typeface="華康中圓體(P)" pitchFamily="34" charset="-120"/>
              </a:rPr>
              <a:t>不同類需分開放</a:t>
            </a:r>
            <a:r>
              <a:rPr lang="en-US" altLang="zh-TW" b="1" dirty="0" smtClean="0">
                <a:solidFill>
                  <a:srgbClr val="0070C0"/>
                </a:solidFill>
                <a:latin typeface="華康中圓體(P)" pitchFamily="34" charset="-120"/>
                <a:ea typeface="華康中圓體(P)" pitchFamily="34" charset="-120"/>
              </a:rPr>
              <a:t>)</a:t>
            </a:r>
            <a:endParaRPr lang="zh-TW" altLang="en-US" b="1" dirty="0" smtClean="0">
              <a:solidFill>
                <a:srgbClr val="0070C0"/>
              </a:solidFill>
              <a:latin typeface="華康中圓體(P)" pitchFamily="34" charset="-120"/>
              <a:ea typeface="華康中圓體(P)" pitchFamily="34" charset="-120"/>
            </a:endParaRPr>
          </a:p>
          <a:p>
            <a:pPr>
              <a:buNone/>
            </a:pPr>
            <a:endParaRPr lang="en-US" altLang="zh-TW" dirty="0" smtClean="0">
              <a:latin typeface="華康中圓體(P)" pitchFamily="34" charset="-120"/>
              <a:ea typeface="華康中圓體(P)" pitchFamily="34" charset="-120"/>
            </a:endParaRPr>
          </a:p>
          <a:p>
            <a:pPr>
              <a:buNone/>
            </a:pPr>
            <a:r>
              <a:rPr lang="zh-TW" altLang="zh-TW" dirty="0" smtClean="0">
                <a:latin typeface="華康中圓體(P)" pitchFamily="34" charset="-120"/>
                <a:ea typeface="華康中圓體(P)" pitchFamily="34" charset="-120"/>
                <a:sym typeface="Wingdings"/>
              </a:rPr>
              <a:t></a:t>
            </a:r>
            <a:r>
              <a:rPr lang="zh-TW" altLang="en-US" sz="3200" b="1" dirty="0" smtClean="0">
                <a:solidFill>
                  <a:schemeClr val="accent5">
                    <a:lumMod val="75000"/>
                  </a:schemeClr>
                </a:solidFill>
                <a:latin typeface="華康中圓體(P)" pitchFamily="34" charset="-120"/>
                <a:ea typeface="華康中圓體(P)" pitchFamily="34" charset="-120"/>
              </a:rPr>
              <a:t>切配前之前處理</a:t>
            </a:r>
            <a:r>
              <a:rPr lang="en-US" altLang="zh-TW" b="1" dirty="0" smtClean="0">
                <a:latin typeface="華康中圓體(P)" pitchFamily="34" charset="-120"/>
                <a:ea typeface="華康中圓體(P)" pitchFamily="34" charset="-120"/>
              </a:rPr>
              <a:t>:</a:t>
            </a:r>
          </a:p>
          <a:p>
            <a:pPr>
              <a:buNone/>
            </a:pPr>
            <a:r>
              <a:rPr lang="en-US" altLang="zh-TW" dirty="0" smtClean="0">
                <a:latin typeface="華康中圓體(P)" pitchFamily="34" charset="-120"/>
                <a:ea typeface="華康中圓體(P)" pitchFamily="34" charset="-120"/>
              </a:rPr>
              <a:t> (</a:t>
            </a:r>
            <a:r>
              <a:rPr lang="zh-TW" altLang="en-US" dirty="0" smtClean="0">
                <a:latin typeface="華康中圓體(P)" pitchFamily="34" charset="-120"/>
                <a:ea typeface="華康中圓體(P)" pitchFamily="34" charset="-120"/>
              </a:rPr>
              <a:t>一</a:t>
            </a:r>
            <a:r>
              <a:rPr lang="en-US" altLang="zh-TW" dirty="0" smtClean="0">
                <a:latin typeface="華康中圓體(P)" pitchFamily="34" charset="-120"/>
                <a:ea typeface="華康中圓體(P)" pitchFamily="34" charset="-120"/>
              </a:rPr>
              <a:t>)</a:t>
            </a:r>
            <a:r>
              <a:rPr lang="zh-TW" altLang="en-US" dirty="0" smtClean="0">
                <a:latin typeface="華康中圓體(P)" pitchFamily="34" charset="-120"/>
                <a:ea typeface="華康中圓體(P)" pitchFamily="34" charset="-120"/>
              </a:rPr>
              <a:t>蒸米飯</a:t>
            </a:r>
            <a:r>
              <a:rPr lang="en-US" altLang="zh-TW" dirty="0" smtClean="0">
                <a:latin typeface="華康中圓體(P)" pitchFamily="34" charset="-120"/>
                <a:ea typeface="華康中圓體(P)" pitchFamily="34" charset="-120"/>
              </a:rPr>
              <a:t>(</a:t>
            </a:r>
            <a:r>
              <a:rPr lang="zh-TW" altLang="en-US" dirty="0" smtClean="0">
                <a:latin typeface="華康中圓體(P)" pitchFamily="34" charset="-120"/>
                <a:ea typeface="華康中圓體(P)" pitchFamily="34" charset="-120"/>
              </a:rPr>
              <a:t>可完成洗滌完成壓開關</a:t>
            </a:r>
            <a:r>
              <a:rPr lang="en-US" altLang="zh-TW" dirty="0" smtClean="0">
                <a:latin typeface="華康中圓體(P)" pitchFamily="34" charset="-120"/>
                <a:ea typeface="華康中圓體(P)" pitchFamily="34" charset="-120"/>
              </a:rPr>
              <a:t>)</a:t>
            </a:r>
            <a:endParaRPr lang="zh-TW" altLang="en-US" dirty="0" smtClean="0">
              <a:latin typeface="華康中圓體(P)" pitchFamily="34" charset="-120"/>
              <a:ea typeface="華康中圓體(P)" pitchFamily="34" charset="-120"/>
            </a:endParaRPr>
          </a:p>
          <a:p>
            <a:pPr>
              <a:buNone/>
            </a:pPr>
            <a:r>
              <a:rPr lang="zh-TW" altLang="en-US" dirty="0" smtClean="0">
                <a:latin typeface="華康中圓體(P)" pitchFamily="34" charset="-120"/>
                <a:ea typeface="華康中圓體(P)" pitchFamily="34" charset="-120"/>
              </a:rPr>
              <a:t> </a:t>
            </a:r>
            <a:r>
              <a:rPr lang="en-US" altLang="zh-TW" dirty="0" smtClean="0">
                <a:latin typeface="華康中圓體(P)" pitchFamily="34" charset="-120"/>
                <a:ea typeface="華康中圓體(P)" pitchFamily="34" charset="-120"/>
              </a:rPr>
              <a:t>(</a:t>
            </a:r>
            <a:r>
              <a:rPr lang="zh-TW" altLang="en-US" dirty="0" smtClean="0">
                <a:latin typeface="華康中圓體(P)" pitchFamily="34" charset="-120"/>
                <a:ea typeface="華康中圓體(P)" pitchFamily="34" charset="-120"/>
              </a:rPr>
              <a:t>二</a:t>
            </a:r>
            <a:r>
              <a:rPr lang="en-US" altLang="zh-TW" dirty="0" smtClean="0">
                <a:latin typeface="華康中圓體(P)" pitchFamily="34" charset="-120"/>
                <a:ea typeface="華康中圓體(P)" pitchFamily="34" charset="-120"/>
              </a:rPr>
              <a:t>)</a:t>
            </a:r>
            <a:r>
              <a:rPr lang="zh-TW" altLang="en-US" dirty="0" smtClean="0">
                <a:latin typeface="華康中圓體(P)" pitchFamily="34" charset="-120"/>
                <a:ea typeface="華康中圓體(P)" pitchFamily="34" charset="-120"/>
              </a:rPr>
              <a:t>泡發之乾貨類，亦可先移入蒸鍋蒸，加速軟化。</a:t>
            </a:r>
          </a:p>
          <a:p>
            <a:pPr>
              <a:buNone/>
            </a:pPr>
            <a:r>
              <a:rPr lang="en-US" altLang="zh-TW" sz="2800" dirty="0" smtClean="0"/>
              <a:t> </a:t>
            </a:r>
            <a:r>
              <a:rPr lang="en-US" altLang="zh-TW" sz="2800" dirty="0" smtClean="0">
                <a:latin typeface="華康中圓體(P)" pitchFamily="34" charset="-120"/>
                <a:ea typeface="華康中圓體(P)" pitchFamily="34" charset="-120"/>
              </a:rPr>
              <a:t>(</a:t>
            </a:r>
            <a:r>
              <a:rPr lang="zh-TW" altLang="en-US" sz="2800" dirty="0" smtClean="0">
                <a:latin typeface="華康中圓體(P)" pitchFamily="34" charset="-120"/>
                <a:ea typeface="華康中圓體(P)" pitchFamily="34" charset="-120"/>
              </a:rPr>
              <a:t>三</a:t>
            </a:r>
            <a:r>
              <a:rPr lang="en-US" altLang="zh-TW" sz="2800" dirty="0" smtClean="0">
                <a:latin typeface="華康中圓體(P)" pitchFamily="34" charset="-120"/>
                <a:ea typeface="華康中圓體(P)" pitchFamily="34" charset="-120"/>
              </a:rPr>
              <a:t>)</a:t>
            </a:r>
            <a:r>
              <a:rPr lang="zh-TW" altLang="en-US" sz="2800" dirty="0" smtClean="0">
                <a:latin typeface="華康中圓體(P)" pitchFamily="34" charset="-120"/>
                <a:ea typeface="華康中圓體(P)" pitchFamily="34" charset="-120"/>
              </a:rPr>
              <a:t>該蒸的蒸，該煮的煮，該開罐的開罐。</a:t>
            </a:r>
            <a:endParaRPr lang="zh-TW" altLang="en-US" dirty="0">
              <a:latin typeface="華康中圓體(P)" pitchFamily="34" charset="-120"/>
              <a:ea typeface="華康中圓體(P)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dirty="0" smtClean="0">
                <a:latin typeface="華康新特明體(P)" pitchFamily="18" charset="-120"/>
                <a:ea typeface="華康新特明體(P)" pitchFamily="18" charset="-120"/>
              </a:rPr>
              <a:t>製作流程之</a:t>
            </a:r>
            <a:r>
              <a:rPr lang="zh-TW" altLang="en-US" sz="4800" dirty="0" smtClean="0">
                <a:latin typeface="華康新特明體(P)" pitchFamily="18" charset="-120"/>
                <a:ea typeface="華康新特明體(P)" pitchFamily="18" charset="-120"/>
                <a:hlinkClick r:id="rId2" action="ppaction://hlinkfile"/>
              </a:rPr>
              <a:t>注意事項</a:t>
            </a: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04056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zh-TW" altLang="en-US" sz="3500" b="1" dirty="0" smtClean="0">
                <a:solidFill>
                  <a:schemeClr val="accent5">
                    <a:lumMod val="75000"/>
                  </a:schemeClr>
                </a:solidFill>
                <a:latin typeface="華康中圓體(P)" pitchFamily="34" charset="-120"/>
                <a:ea typeface="華康中圓體(P)" pitchFamily="34" charset="-120"/>
              </a:rPr>
              <a:t>切配</a:t>
            </a:r>
            <a:r>
              <a:rPr lang="en-US" altLang="zh-TW" sz="3500" b="1" dirty="0" smtClean="0">
                <a:latin typeface="華康中圓體(P)" pitchFamily="34" charset="-120"/>
                <a:ea typeface="華康中圓體(P)" pitchFamily="34" charset="-120"/>
              </a:rPr>
              <a:t>:</a:t>
            </a:r>
            <a:r>
              <a:rPr lang="zh-TW" altLang="en-US" sz="3500" b="1" dirty="0" smtClean="0">
                <a:solidFill>
                  <a:srgbClr val="FF0066"/>
                </a:solidFill>
                <a:latin typeface="華康中圓體(P)" pitchFamily="34" charset="-120"/>
                <a:ea typeface="華康中圓體(P)" pitchFamily="34" charset="-120"/>
              </a:rPr>
              <a:t>打蛋</a:t>
            </a:r>
            <a:endParaRPr lang="en-US" altLang="zh-TW" sz="3500" b="1" dirty="0" smtClean="0">
              <a:solidFill>
                <a:srgbClr val="FF0066"/>
              </a:solidFill>
              <a:latin typeface="華康中圓體(P)" pitchFamily="34" charset="-120"/>
              <a:ea typeface="華康中圓體(P)" pitchFamily="34" charset="-120"/>
            </a:endParaRPr>
          </a:p>
          <a:p>
            <a:pPr>
              <a:lnSpc>
                <a:spcPct val="90000"/>
              </a:lnSpc>
              <a:buNone/>
            </a:pPr>
            <a:r>
              <a:rPr lang="en-US" altLang="zh-TW" sz="2800" dirty="0" smtClean="0">
                <a:latin typeface="華康中圓體(P)" pitchFamily="34" charset="-120"/>
                <a:ea typeface="華康中圓體(P)" pitchFamily="34" charset="-120"/>
              </a:rPr>
              <a:t> (</a:t>
            </a:r>
            <a:r>
              <a:rPr lang="zh-TW" altLang="en-US" sz="2800" dirty="0" smtClean="0">
                <a:latin typeface="華康中圓體(P)" pitchFamily="34" charset="-120"/>
                <a:ea typeface="華康中圓體(P)" pitchFamily="34" charset="-120"/>
              </a:rPr>
              <a:t>一</a:t>
            </a:r>
            <a:r>
              <a:rPr lang="en-US" altLang="zh-TW" sz="2800" dirty="0" smtClean="0">
                <a:latin typeface="華康中圓體(P)" pitchFamily="34" charset="-120"/>
                <a:ea typeface="華康中圓體(P)" pitchFamily="34" charset="-120"/>
              </a:rPr>
              <a:t>)</a:t>
            </a:r>
            <a:r>
              <a:rPr lang="zh-TW" altLang="en-US" sz="2800" dirty="0" smtClean="0">
                <a:latin typeface="華康中圓體(P)" pitchFamily="34" charset="-120"/>
                <a:ea typeface="華康中圓體(P)" pitchFamily="34" charset="-120"/>
              </a:rPr>
              <a:t>依六道菜之順序分類切割，先從乾貨切，但是乾貨多未泡發，故可從加工食品先切，先素的再到葷的加工品，</a:t>
            </a:r>
            <a:r>
              <a:rPr lang="zh-TW" altLang="en-US" sz="2800" dirty="0" smtClean="0">
                <a:latin typeface="華康中圓體(P)" pitchFamily="34" charset="-120"/>
                <a:ea typeface="華康中圓體(P)" pitchFamily="34" charset="-120"/>
                <a:hlinkClick r:id="rId3" action="ppaction://hlinkfile"/>
              </a:rPr>
              <a:t>依序洗滌流程般的切配</a:t>
            </a:r>
            <a:r>
              <a:rPr lang="zh-TW" altLang="en-US" sz="2800" dirty="0" smtClean="0">
                <a:latin typeface="華康中圓體(P)" pitchFamily="34" charset="-120"/>
                <a:ea typeface="華康中圓體(P)" pitchFamily="34" charset="-120"/>
              </a:rPr>
              <a:t>。</a:t>
            </a:r>
            <a:r>
              <a:rPr lang="en-US" altLang="zh-TW" sz="2800" b="1" dirty="0" smtClean="0">
                <a:solidFill>
                  <a:srgbClr val="FFC000"/>
                </a:solidFill>
                <a:latin typeface="華康中圓體(P)" pitchFamily="34" charset="-120"/>
                <a:ea typeface="華康中圓體(P)" pitchFamily="34" charset="-120"/>
              </a:rPr>
              <a:t>(</a:t>
            </a:r>
            <a:r>
              <a:rPr lang="zh-TW" altLang="en-US" sz="2800" b="1" dirty="0" smtClean="0">
                <a:solidFill>
                  <a:srgbClr val="FFC000"/>
                </a:solidFill>
                <a:latin typeface="華康中圓體(P)" pitchFamily="34" charset="-120"/>
                <a:ea typeface="華康中圓體(P)" pitchFamily="34" charset="-120"/>
              </a:rPr>
              <a:t>乾貨以溫水泡發</a:t>
            </a:r>
            <a:r>
              <a:rPr lang="en-US" altLang="zh-TW" sz="2800" b="1" dirty="0" smtClean="0">
                <a:solidFill>
                  <a:srgbClr val="FFC000"/>
                </a:solidFill>
                <a:latin typeface="華康中圓體(P)" pitchFamily="34" charset="-120"/>
                <a:ea typeface="華康中圓體(P)" pitchFamily="34" charset="-120"/>
              </a:rPr>
              <a:t>)</a:t>
            </a:r>
            <a:endParaRPr lang="zh-TW" altLang="en-US" sz="2800" b="1" dirty="0" smtClean="0">
              <a:solidFill>
                <a:srgbClr val="FFC000"/>
              </a:solidFill>
              <a:latin typeface="華康中圓體(P)" pitchFamily="34" charset="-120"/>
              <a:ea typeface="華康中圓體(P)" pitchFamily="34" charset="-120"/>
            </a:endParaRPr>
          </a:p>
          <a:p>
            <a:pPr>
              <a:lnSpc>
                <a:spcPct val="90000"/>
              </a:lnSpc>
              <a:buNone/>
            </a:pPr>
            <a:r>
              <a:rPr lang="zh-TW" altLang="en-US" sz="2800" dirty="0" smtClean="0">
                <a:latin typeface="華康中圓體(P)" pitchFamily="34" charset="-120"/>
                <a:ea typeface="華康中圓體(P)" pitchFamily="34" charset="-120"/>
              </a:rPr>
              <a:t>     </a:t>
            </a:r>
          </a:p>
          <a:p>
            <a:pPr>
              <a:lnSpc>
                <a:spcPct val="90000"/>
              </a:lnSpc>
              <a:buNone/>
            </a:pPr>
            <a:r>
              <a:rPr lang="zh-TW" altLang="en-US" sz="2800" dirty="0" smtClean="0">
                <a:latin typeface="華康中圓體(P)" pitchFamily="34" charset="-120"/>
                <a:ea typeface="華康中圓體(P)" pitchFamily="34" charset="-120"/>
              </a:rPr>
              <a:t>  </a:t>
            </a:r>
            <a:r>
              <a:rPr lang="en-US" altLang="zh-TW" sz="2800" dirty="0" smtClean="0">
                <a:latin typeface="華康中圓體(P)" pitchFamily="34" charset="-120"/>
                <a:ea typeface="華康中圓體(P)" pitchFamily="34" charset="-120"/>
              </a:rPr>
              <a:t>(</a:t>
            </a:r>
            <a:r>
              <a:rPr lang="zh-TW" altLang="en-US" sz="2800" dirty="0" smtClean="0">
                <a:latin typeface="華康中圓體(P)" pitchFamily="34" charset="-120"/>
                <a:ea typeface="華康中圓體(P)" pitchFamily="34" charset="-120"/>
              </a:rPr>
              <a:t>二</a:t>
            </a:r>
            <a:r>
              <a:rPr lang="en-US" altLang="zh-TW" sz="2800" dirty="0" smtClean="0">
                <a:latin typeface="華康中圓體(P)" pitchFamily="34" charset="-120"/>
                <a:ea typeface="華康中圓體(P)" pitchFamily="34" charset="-120"/>
              </a:rPr>
              <a:t>)</a:t>
            </a:r>
            <a:r>
              <a:rPr lang="zh-TW" altLang="en-US" sz="2800" dirty="0" smtClean="0">
                <a:latin typeface="華康中圓體(P)" pitchFamily="34" charset="-120"/>
                <a:ea typeface="華康中圓體(P)" pitchFamily="34" charset="-120"/>
                <a:hlinkClick r:id="rId2" action="ppaction://hlinkfile"/>
              </a:rPr>
              <a:t>每道菜的蔬菜都切完</a:t>
            </a:r>
            <a:r>
              <a:rPr lang="en-US" altLang="zh-TW" sz="2800" dirty="0" smtClean="0">
                <a:latin typeface="華康中圓體(P)" pitchFamily="34" charset="-120"/>
                <a:ea typeface="華康中圓體(P)" pitchFamily="34" charset="-120"/>
              </a:rPr>
              <a:t>(</a:t>
            </a:r>
            <a:r>
              <a:rPr lang="zh-TW" altLang="en-US" sz="2800" dirty="0" smtClean="0">
                <a:latin typeface="華康中圓體(P)" pitchFamily="34" charset="-120"/>
                <a:ea typeface="華康中圓體(P)" pitchFamily="34" charset="-120"/>
              </a:rPr>
              <a:t>一般是第一道的蔬菜到第二道的蔬菜到第三、第四</a:t>
            </a:r>
            <a:r>
              <a:rPr lang="en-US" altLang="zh-TW" sz="2800" dirty="0" smtClean="0">
                <a:latin typeface="華康中圓體(P)" pitchFamily="34" charset="-120"/>
                <a:ea typeface="華康中圓體(P)" pitchFamily="34" charset="-120"/>
              </a:rPr>
              <a:t>…</a:t>
            </a:r>
            <a:r>
              <a:rPr lang="zh-TW" altLang="en-US" sz="2800" dirty="0" smtClean="0">
                <a:latin typeface="華康中圓體(P)" pitchFamily="34" charset="-120"/>
                <a:ea typeface="華康中圓體(P)" pitchFamily="34" charset="-120"/>
              </a:rPr>
              <a:t>的蔬菜都切完</a:t>
            </a:r>
            <a:r>
              <a:rPr lang="en-US" altLang="zh-TW" sz="2800" dirty="0" smtClean="0">
                <a:latin typeface="華康中圓體(P)" pitchFamily="34" charset="-120"/>
                <a:ea typeface="華康中圓體(P)" pitchFamily="34" charset="-120"/>
              </a:rPr>
              <a:t>)</a:t>
            </a:r>
            <a:r>
              <a:rPr lang="zh-TW" altLang="en-US" sz="2800" dirty="0" smtClean="0">
                <a:latin typeface="華康中圓體(P)" pitchFamily="34" charset="-120"/>
                <a:ea typeface="華康中圓體(P)" pitchFamily="34" charset="-120"/>
              </a:rPr>
              <a:t>，再依順序切豬肉類、雞肉類、蛋類</a:t>
            </a:r>
            <a:r>
              <a:rPr lang="en-US" altLang="zh-TW" sz="2800" dirty="0" smtClean="0">
                <a:latin typeface="華康中圓體(P)" pitchFamily="34" charset="-120"/>
                <a:ea typeface="華康中圓體(P)" pitchFamily="34" charset="-120"/>
              </a:rPr>
              <a:t>(</a:t>
            </a:r>
            <a:r>
              <a:rPr lang="zh-TW" altLang="en-US" sz="2800" dirty="0" smtClean="0">
                <a:solidFill>
                  <a:srgbClr val="0070C0"/>
                </a:solidFill>
                <a:latin typeface="華康中圓體(P)" pitchFamily="34" charset="-120"/>
                <a:ea typeface="華康中圓體(P)" pitchFamily="34" charset="-120"/>
              </a:rPr>
              <a:t>依三段式打蛋法把蛋剝開集中打勻</a:t>
            </a:r>
            <a:r>
              <a:rPr lang="en-US" altLang="zh-TW" sz="2800" dirty="0" smtClean="0">
                <a:latin typeface="華康中圓體(P)" pitchFamily="34" charset="-120"/>
                <a:ea typeface="華康中圓體(P)" pitchFamily="34" charset="-120"/>
              </a:rPr>
              <a:t>)</a:t>
            </a:r>
            <a:r>
              <a:rPr lang="zh-TW" altLang="en-US" sz="2800" dirty="0" smtClean="0">
                <a:latin typeface="華康中圓體(P)" pitchFamily="34" charset="-120"/>
                <a:ea typeface="華康中圓體(P)" pitchFamily="34" charset="-120"/>
              </a:rPr>
              <a:t>和魚貝類。</a:t>
            </a:r>
            <a:endParaRPr lang="en-US" altLang="zh-TW" sz="2800" dirty="0" smtClean="0">
              <a:latin typeface="華康中圓體(P)" pitchFamily="34" charset="-120"/>
              <a:ea typeface="華康中圓體(P)" pitchFamily="34" charset="-120"/>
            </a:endParaRPr>
          </a:p>
          <a:p>
            <a:pPr>
              <a:lnSpc>
                <a:spcPct val="90000"/>
              </a:lnSpc>
              <a:buNone/>
            </a:pPr>
            <a:r>
              <a:rPr lang="zh-TW" altLang="en-US" sz="2800" dirty="0" smtClean="0">
                <a:solidFill>
                  <a:srgbClr val="FFC000"/>
                </a:solidFill>
                <a:latin typeface="華康中圓體(P)" pitchFamily="34" charset="-120"/>
                <a:ea typeface="華康中圓體(P)" pitchFamily="34" charset="-120"/>
              </a:rPr>
              <a:t>  </a:t>
            </a:r>
            <a:r>
              <a:rPr lang="en-US" altLang="zh-TW" sz="2800" b="1" dirty="0" smtClean="0">
                <a:solidFill>
                  <a:srgbClr val="FFC000"/>
                </a:solidFill>
                <a:latin typeface="華康中圓體(P)" pitchFamily="34" charset="-120"/>
                <a:ea typeface="華康中圓體(P)" pitchFamily="34" charset="-120"/>
              </a:rPr>
              <a:t>(</a:t>
            </a:r>
            <a:r>
              <a:rPr lang="zh-TW" altLang="en-US" sz="2800" b="1" dirty="0" smtClean="0">
                <a:solidFill>
                  <a:srgbClr val="FFC000"/>
                </a:solidFill>
                <a:latin typeface="華康中圓體(P)" pitchFamily="34" charset="-120"/>
                <a:ea typeface="華康中圓體(P)" pitchFamily="34" charset="-120"/>
              </a:rPr>
              <a:t>所有食材依分類切配</a:t>
            </a:r>
            <a:r>
              <a:rPr lang="en-US" altLang="zh-TW" sz="2800" b="1" dirty="0" smtClean="0">
                <a:solidFill>
                  <a:srgbClr val="FFC000"/>
                </a:solidFill>
                <a:latin typeface="華康中圓體(P)" pitchFamily="34" charset="-120"/>
                <a:ea typeface="華康中圓體(P)" pitchFamily="34" charset="-120"/>
              </a:rPr>
              <a:t>)</a:t>
            </a:r>
            <a:endParaRPr lang="zh-TW" altLang="en-US" sz="2800" b="1" dirty="0" smtClean="0">
              <a:solidFill>
                <a:srgbClr val="FFC000"/>
              </a:solidFill>
              <a:latin typeface="華康中圓體(P)" pitchFamily="34" charset="-120"/>
              <a:ea typeface="華康中圓體(P)" pitchFamily="34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dirty="0" smtClean="0">
                <a:latin typeface="華康新特明體(P)" pitchFamily="18" charset="-120"/>
                <a:ea typeface="華康新特明體(P)" pitchFamily="18" charset="-120"/>
              </a:rPr>
              <a:t>製作流程之注意事項</a:t>
            </a: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/>
          <a:lstStyle/>
          <a:p>
            <a:pPr>
              <a:buNone/>
            </a:pPr>
            <a:r>
              <a:rPr lang="en-US" altLang="zh-TW" sz="2800" dirty="0" smtClean="0">
                <a:latin typeface="華康中圓體(P)" pitchFamily="34" charset="-120"/>
                <a:ea typeface="華康中圓體(P)" pitchFamily="34" charset="-120"/>
                <a:sym typeface="Wingdings"/>
              </a:rPr>
              <a:t>(</a:t>
            </a:r>
            <a:r>
              <a:rPr lang="zh-TW" altLang="en-US" sz="2800" dirty="0" smtClean="0">
                <a:latin typeface="華康中圓體(P)" pitchFamily="34" charset="-120"/>
                <a:ea typeface="華康中圓體(P)" pitchFamily="34" charset="-120"/>
                <a:sym typeface="Wingdings"/>
              </a:rPr>
              <a:t>三</a:t>
            </a:r>
            <a:r>
              <a:rPr lang="en-US" altLang="zh-TW" sz="2800" dirty="0" smtClean="0">
                <a:latin typeface="華康中圓體(P)" pitchFamily="34" charset="-120"/>
                <a:ea typeface="華康中圓體(P)" pitchFamily="34" charset="-120"/>
                <a:sym typeface="Wingdings"/>
              </a:rPr>
              <a:t>)</a:t>
            </a:r>
            <a:r>
              <a:rPr lang="zh-TW" altLang="en-US" sz="2800" b="1" dirty="0" smtClean="0">
                <a:solidFill>
                  <a:srgbClr val="FFC000"/>
                </a:solidFill>
                <a:latin typeface="華康中圓體(P)" pitchFamily="34" charset="-120"/>
                <a:ea typeface="華康中圓體(P)" pitchFamily="34" charset="-120"/>
              </a:rPr>
              <a:t>切配過程中的前處理</a:t>
            </a:r>
            <a:r>
              <a:rPr lang="zh-TW" altLang="en-US" sz="2800" dirty="0" smtClean="0">
                <a:latin typeface="華康中圓體(P)" pitchFamily="34" charset="-120"/>
                <a:ea typeface="華康中圓體(P)" pitchFamily="34" charset="-120"/>
              </a:rPr>
              <a:t>：</a:t>
            </a:r>
            <a:endParaRPr lang="en-US" altLang="zh-TW" sz="2800" dirty="0" smtClean="0">
              <a:latin typeface="華康中圓體(P)" pitchFamily="34" charset="-120"/>
              <a:ea typeface="華康中圓體(P)" pitchFamily="34" charset="-120"/>
            </a:endParaRPr>
          </a:p>
          <a:p>
            <a:pPr>
              <a:buNone/>
            </a:pPr>
            <a:r>
              <a:rPr lang="zh-TW" altLang="en-US" dirty="0" smtClean="0">
                <a:latin typeface="華康中圓體(P)" pitchFamily="34" charset="-120"/>
                <a:ea typeface="華康中圓體(P)" pitchFamily="34" charset="-120"/>
              </a:rPr>
              <a:t>如香菇切後可以上蒸鍋去蒸軟，竹筍切丁後可先下鍋煮。</a:t>
            </a:r>
            <a:endParaRPr lang="en-US" altLang="zh-TW" dirty="0" smtClean="0">
              <a:latin typeface="華康中圓體(P)" pitchFamily="34" charset="-120"/>
              <a:ea typeface="華康中圓體(P)" pitchFamily="34" charset="-120"/>
            </a:endParaRPr>
          </a:p>
          <a:p>
            <a:pPr>
              <a:buNone/>
            </a:pPr>
            <a:endParaRPr lang="en-US" altLang="zh-TW" dirty="0" smtClean="0">
              <a:latin typeface="華康中圓體(P)" pitchFamily="34" charset="-120"/>
              <a:ea typeface="華康中圓體(P)" pitchFamily="34" charset="-120"/>
            </a:endParaRPr>
          </a:p>
          <a:p>
            <a:pPr>
              <a:lnSpc>
                <a:spcPct val="90000"/>
              </a:lnSpc>
              <a:buNone/>
            </a:pPr>
            <a:r>
              <a:rPr lang="en-US" altLang="zh-T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華康中圓體(P)" pitchFamily="34" charset="-120"/>
                <a:ea typeface="華康中圓體(P)" pitchFamily="34" charset="-120"/>
              </a:rPr>
              <a:t>(</a:t>
            </a:r>
            <a:r>
              <a:rPr lang="zh-TW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華康中圓體(P)" pitchFamily="34" charset="-120"/>
                <a:ea typeface="華康中圓體(P)" pitchFamily="34" charset="-120"/>
              </a:rPr>
              <a:t>四</a:t>
            </a:r>
            <a:r>
              <a:rPr lang="en-US" altLang="zh-TW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華康中圓體(P)" pitchFamily="34" charset="-120"/>
                <a:ea typeface="華康中圓體(P)" pitchFamily="34" charset="-120"/>
              </a:rPr>
              <a:t>)</a:t>
            </a:r>
            <a:r>
              <a:rPr lang="zh-TW" altLang="en-US" sz="2800" b="1" dirty="0" smtClean="0">
                <a:solidFill>
                  <a:srgbClr val="FFC000"/>
                </a:solidFill>
                <a:latin typeface="華康中圓體(P)" pitchFamily="34" charset="-120"/>
                <a:ea typeface="華康中圓體(P)" pitchFamily="34" charset="-120"/>
              </a:rPr>
              <a:t>初熟食材的改刀 </a:t>
            </a:r>
            <a:endParaRPr lang="en-US" altLang="zh-TW" sz="2800" b="1" dirty="0" smtClean="0">
              <a:solidFill>
                <a:srgbClr val="FFC000"/>
              </a:solidFill>
              <a:latin typeface="華康中圓體(P)" pitchFamily="34" charset="-120"/>
              <a:ea typeface="華康中圓體(P)" pitchFamily="34" charset="-120"/>
            </a:endParaRPr>
          </a:p>
          <a:p>
            <a:pPr>
              <a:lnSpc>
                <a:spcPct val="90000"/>
              </a:lnSpc>
              <a:buNone/>
            </a:pPr>
            <a:r>
              <a:rPr lang="zh-TW" altLang="en-US" dirty="0" smtClean="0">
                <a:latin typeface="華康中圓體(P)" pitchFamily="34" charset="-120"/>
                <a:ea typeface="華康中圓體(P)" pitchFamily="34" charset="-120"/>
              </a:rPr>
              <a:t> </a:t>
            </a:r>
            <a:r>
              <a:rPr lang="en-US" altLang="zh-TW" dirty="0" smtClean="0">
                <a:latin typeface="華康中圓體(P)" pitchFamily="34" charset="-120"/>
                <a:ea typeface="華康中圓體(P)" pitchFamily="34" charset="-120"/>
              </a:rPr>
              <a:t>1.</a:t>
            </a:r>
            <a:r>
              <a:rPr lang="zh-TW" altLang="en-US" dirty="0" smtClean="0">
                <a:latin typeface="華康中圓體(P)" pitchFamily="34" charset="-120"/>
                <a:ea typeface="華康中圓體(P)" pitchFamily="34" charset="-120"/>
              </a:rPr>
              <a:t>建議用熟食砧板、熟食刀，戴手套來切。</a:t>
            </a:r>
          </a:p>
          <a:p>
            <a:pPr>
              <a:lnSpc>
                <a:spcPct val="90000"/>
              </a:lnSpc>
              <a:buNone/>
            </a:pPr>
            <a:r>
              <a:rPr lang="zh-TW" altLang="en-US" dirty="0" smtClean="0">
                <a:latin typeface="華康中圓體(P)" pitchFamily="34" charset="-120"/>
                <a:ea typeface="華康中圓體(P)" pitchFamily="34" charset="-120"/>
              </a:rPr>
              <a:t> </a:t>
            </a:r>
            <a:r>
              <a:rPr lang="en-US" altLang="zh-TW" dirty="0" smtClean="0">
                <a:latin typeface="華康中圓體(P)" pitchFamily="34" charset="-120"/>
                <a:ea typeface="華康中圓體(P)" pitchFamily="34" charset="-120"/>
              </a:rPr>
              <a:t>2.</a:t>
            </a:r>
            <a:r>
              <a:rPr lang="zh-TW" altLang="en-US" dirty="0" smtClean="0">
                <a:solidFill>
                  <a:srgbClr val="FF0000"/>
                </a:solidFill>
                <a:latin typeface="華康中圓體(P)" pitchFamily="34" charset="-120"/>
                <a:ea typeface="華康中圓體(P)" pitchFamily="34" charset="-120"/>
              </a:rPr>
              <a:t>還需烹調者放在配菜盤</a:t>
            </a:r>
            <a:r>
              <a:rPr lang="zh-TW" altLang="en-US" dirty="0" smtClean="0">
                <a:latin typeface="華康中圓體(P)" pitchFamily="34" charset="-120"/>
                <a:ea typeface="華康中圓體(P)" pitchFamily="34" charset="-120"/>
              </a:rPr>
              <a:t>。</a:t>
            </a:r>
          </a:p>
          <a:p>
            <a:pPr>
              <a:lnSpc>
                <a:spcPct val="90000"/>
              </a:lnSpc>
              <a:buNone/>
            </a:pPr>
            <a:r>
              <a:rPr lang="zh-TW" altLang="en-US" dirty="0" smtClean="0">
                <a:latin typeface="華康中圓體(P)" pitchFamily="34" charset="-120"/>
                <a:ea typeface="華康中圓體(P)" pitchFamily="34" charset="-120"/>
              </a:rPr>
              <a:t> </a:t>
            </a:r>
            <a:r>
              <a:rPr lang="en-US" altLang="zh-TW" dirty="0" smtClean="0">
                <a:latin typeface="華康中圓體(P)" pitchFamily="34" charset="-120"/>
                <a:ea typeface="華康中圓體(P)" pitchFamily="34" charset="-120"/>
              </a:rPr>
              <a:t>3.</a:t>
            </a:r>
            <a:r>
              <a:rPr lang="zh-TW" altLang="en-US" dirty="0" smtClean="0">
                <a:latin typeface="華康中圓體(P)" pitchFamily="34" charset="-120"/>
                <a:ea typeface="華康中圓體(P)" pitchFamily="34" charset="-120"/>
              </a:rPr>
              <a:t>後續要涼拌不再烹調者，要用衛生手法來切、                                     來盛裝。</a:t>
            </a:r>
            <a:endParaRPr lang="en-US" altLang="zh-TW" dirty="0" smtClean="0">
              <a:latin typeface="華康中圓體(P)" pitchFamily="34" charset="-120"/>
              <a:ea typeface="華康中圓體(P)" pitchFamily="34" charset="-120"/>
            </a:endParaRPr>
          </a:p>
          <a:p>
            <a:pPr>
              <a:buNone/>
            </a:pPr>
            <a:endParaRPr lang="en-US" altLang="zh-TW" dirty="0" smtClean="0">
              <a:latin typeface="華康中圓體(P)" pitchFamily="34" charset="-120"/>
              <a:ea typeface="華康中圓體(P)" pitchFamily="34" charset="-120"/>
            </a:endParaRPr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dirty="0" smtClean="0">
                <a:latin typeface="華康新特明體(P)" pitchFamily="18" charset="-120"/>
                <a:ea typeface="華康新特明體(P)" pitchFamily="18" charset="-120"/>
              </a:rPr>
              <a:t>製作流程之注意事項</a:t>
            </a: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89654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3200" dirty="0" smtClean="0">
                <a:solidFill>
                  <a:srgbClr val="00B050"/>
                </a:solidFill>
              </a:rPr>
              <a:t> </a:t>
            </a:r>
            <a:r>
              <a:rPr lang="zh-TW" altLang="en-US" sz="3200" b="1" dirty="0" smtClean="0">
                <a:solidFill>
                  <a:srgbClr val="00B050"/>
                </a:solidFill>
                <a:latin typeface="華康中圓體" pitchFamily="49" charset="-120"/>
                <a:ea typeface="華康中圓體" pitchFamily="49" charset="-120"/>
              </a:rPr>
              <a:t>烹調前處理</a:t>
            </a:r>
            <a:r>
              <a:rPr lang="en-US" altLang="zh-TW" sz="3200" b="1" dirty="0" smtClean="0"/>
              <a:t>:</a:t>
            </a:r>
          </a:p>
          <a:p>
            <a:pPr>
              <a:lnSpc>
                <a:spcPct val="90000"/>
              </a:lnSpc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b="1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手工菜的操作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:</a:t>
            </a:r>
          </a:p>
          <a:p>
            <a:pPr>
              <a:lnSpc>
                <a:spcPct val="90000"/>
              </a:lnSpc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醃漬、上漿、調製調味汁。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扣菜、煎蛋皮、蒸魚前的前處理。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待炸材料的沾粉、掛糊等。 </a:t>
            </a:r>
          </a:p>
          <a:p>
            <a:pPr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蒸的菜先做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:</a:t>
            </a:r>
          </a:p>
          <a:p>
            <a:pPr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該上蒸鍋去蒸的就先放上去，目的是早蒸完，就早一些可以撤下蒸鍋，讓自己有兩個爐子可以操作，以加快烹調流程。</a:t>
            </a:r>
          </a:p>
          <a:p>
            <a:endParaRPr lang="zh-TW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40338" y="1700808"/>
            <a:ext cx="3103662" cy="2374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dirty="0" smtClean="0">
                <a:latin typeface="華康新特明體(P)" pitchFamily="18" charset="-120"/>
                <a:ea typeface="華康新特明體(P)" pitchFamily="18" charset="-120"/>
              </a:rPr>
              <a:t>製作流程之注意事項</a:t>
            </a: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2453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zh-TW" altLang="en-US" sz="4600" dirty="0" smtClean="0"/>
              <a:t> </a:t>
            </a:r>
            <a:r>
              <a:rPr lang="en-US" altLang="zh-TW" sz="4100" dirty="0" smtClean="0"/>
              <a:t>(</a:t>
            </a:r>
            <a:r>
              <a:rPr lang="zh-TW" altLang="en-US" sz="4100" dirty="0" smtClean="0"/>
              <a:t>三</a:t>
            </a:r>
            <a:r>
              <a:rPr lang="en-US" altLang="zh-TW" sz="4100" dirty="0" smtClean="0"/>
              <a:t>)</a:t>
            </a:r>
            <a:r>
              <a:rPr lang="zh-TW" altLang="en-US" sz="4100" b="1" dirty="0" smtClean="0">
                <a:solidFill>
                  <a:srgbClr val="FFC000"/>
                </a:solidFill>
                <a:latin typeface="華康中圓體" pitchFamily="49" charset="-120"/>
                <a:ea typeface="華康中圓體" pitchFamily="49" charset="-120"/>
              </a:rPr>
              <a:t>過水</a:t>
            </a:r>
            <a:r>
              <a:rPr lang="en-US" altLang="zh-TW" sz="4100" dirty="0" smtClean="0"/>
              <a:t>: </a:t>
            </a:r>
          </a:p>
          <a:p>
            <a:pPr>
              <a:buNone/>
            </a:pPr>
            <a:r>
              <a:rPr lang="en-US" altLang="zh-TW" sz="3700" dirty="0" smtClean="0">
                <a:latin typeface="標楷體" pitchFamily="65" charset="-120"/>
                <a:ea typeface="標楷體" pitchFamily="65" charset="-120"/>
              </a:rPr>
              <a:t> 1.</a:t>
            </a:r>
            <a:r>
              <a:rPr lang="zh-TW" altLang="en-US" sz="3700" dirty="0" smtClean="0">
                <a:latin typeface="標楷體" pitchFamily="65" charset="-120"/>
                <a:ea typeface="標楷體" pitchFamily="65" charset="-120"/>
              </a:rPr>
              <a:t>即川煮的初熟前處理。從第一道菜開始，有可以川燙的蔬菜一一川煮，到第二、第三、</a:t>
            </a:r>
            <a:r>
              <a:rPr lang="en-US" altLang="zh-TW" sz="3700" dirty="0" smtClean="0"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sz="3700" dirty="0" smtClean="0">
                <a:latin typeface="標楷體" pitchFamily="65" charset="-120"/>
                <a:ea typeface="標楷體" pitchFamily="65" charset="-120"/>
              </a:rPr>
              <a:t>的蔬菜，再回到有豬肉的、有雞肉的到魚貝類，皆以第一鍋水燙煮完，除非中途有燙煮到混濁度很高的食材才須換水。不過若遇容易混濁的材料，倒是可以放在最後川煮，如此一燙完就撤掉水鍋，正好結束。</a:t>
            </a:r>
            <a:endParaRPr lang="en-US" altLang="zh-TW" sz="37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3700" dirty="0" smtClean="0">
                <a:latin typeface="標楷體" pitchFamily="65" charset="-120"/>
                <a:ea typeface="標楷體" pitchFamily="65" charset="-120"/>
                <a:sym typeface="Wingdings"/>
              </a:rPr>
              <a:t></a:t>
            </a:r>
            <a:r>
              <a:rPr lang="zh-TW" altLang="en-US" sz="3700" b="1" dirty="0" smtClean="0">
                <a:latin typeface="標楷體" pitchFamily="65" charset="-120"/>
                <a:ea typeface="標楷體" pitchFamily="65" charset="-120"/>
                <a:sym typeface="Wingdings"/>
              </a:rPr>
              <a:t></a:t>
            </a:r>
            <a:r>
              <a:rPr lang="zh-TW" altLang="en-US" sz="3700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sym typeface="Wingdings"/>
              </a:rPr>
              <a:t>依切割順序川燙</a:t>
            </a:r>
            <a:endParaRPr lang="en-US" altLang="zh-TW" sz="3700" b="1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  <a:sym typeface="Wingdings"/>
            </a:endParaRPr>
          </a:p>
          <a:p>
            <a:pPr>
              <a:buNone/>
            </a:pPr>
            <a:r>
              <a:rPr lang="zh-TW" altLang="en-US" sz="3700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sym typeface="Wingdings"/>
              </a:rPr>
              <a:t>  </a:t>
            </a:r>
            <a:r>
              <a:rPr lang="zh-TW" altLang="en-US" sz="37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itchFamily="65" charset="-120"/>
                <a:ea typeface="標楷體" pitchFamily="65" charset="-120"/>
                <a:sym typeface="Wingdings"/>
              </a:rPr>
              <a:t></a:t>
            </a:r>
            <a:r>
              <a:rPr lang="zh-TW" altLang="en-US" sz="37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  <a:sym typeface="Wingdings"/>
              </a:rPr>
              <a:t>濁度低高</a:t>
            </a:r>
            <a:endParaRPr lang="en-US" altLang="zh-TW" sz="3700" b="1" dirty="0" smtClean="0">
              <a:solidFill>
                <a:srgbClr val="FF0066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zh-TW" altLang="en-US" sz="2800" dirty="0" smtClean="0"/>
          </a:p>
          <a:p>
            <a:pPr>
              <a:buNone/>
            </a:pPr>
            <a:r>
              <a:rPr lang="zh-TW" altLang="en-US" sz="2800" dirty="0" smtClean="0"/>
              <a:t>                   </a:t>
            </a:r>
            <a:endParaRPr lang="en-US" altLang="zh-TW" sz="2800" dirty="0" smtClean="0"/>
          </a:p>
          <a:p>
            <a:pPr>
              <a:buNone/>
            </a:pPr>
            <a:endParaRPr lang="en-US" altLang="zh-TW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dirty="0" smtClean="0">
                <a:latin typeface="華康新特明體(P)" pitchFamily="18" charset="-120"/>
                <a:ea typeface="華康新特明體(P)" pitchFamily="18" charset="-120"/>
              </a:rPr>
              <a:t>製作流程之注意事項</a:t>
            </a: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燙完後的食材，後續要做</a:t>
            </a:r>
            <a:r>
              <a:rPr lang="zh-TW" altLang="en-US" sz="2800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涼拌菜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或要做</a:t>
            </a:r>
            <a:r>
              <a:rPr lang="zh-TW" altLang="en-US" sz="2800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盤飾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者，要以</a:t>
            </a:r>
            <a:r>
              <a:rPr lang="zh-TW" altLang="en-US" sz="28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熟食容器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盛裝，若要</a:t>
            </a:r>
            <a:r>
              <a:rPr lang="zh-TW" altLang="en-US" sz="28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保綠色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，則以</a:t>
            </a:r>
            <a:r>
              <a:rPr lang="zh-TW" altLang="en-US" sz="2800" b="1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礦泉水</a:t>
            </a:r>
            <a:r>
              <a:rPr lang="en-US" altLang="zh-TW" sz="2800" b="1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800" b="1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冷開水</a:t>
            </a:r>
            <a:r>
              <a:rPr lang="en-US" altLang="zh-TW" sz="2800" b="1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放在大瓷碗或水盤中冷卻。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有</a:t>
            </a:r>
            <a:r>
              <a:rPr lang="zh-TW" altLang="en-US" sz="2800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後續烹調用途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者則置於配菜盤即可，若要保色，則以</a:t>
            </a:r>
            <a:r>
              <a:rPr lang="zh-TW" altLang="en-US" sz="2800" b="1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鋼盆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盛裝</a:t>
            </a:r>
            <a:r>
              <a:rPr lang="zh-TW" altLang="en-US" sz="2800" b="1" dirty="0" smtClean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自來水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冷卻即可。 </a:t>
            </a:r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dirty="0" smtClean="0">
                <a:latin typeface="華康新特明體(P)" pitchFamily="18" charset="-120"/>
                <a:ea typeface="華康新特明體(P)" pitchFamily="18" charset="-120"/>
              </a:rPr>
              <a:t>製作流程之注意事項</a:t>
            </a: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2379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zh-TW" sz="3200" dirty="0" smtClean="0"/>
              <a:t> </a:t>
            </a:r>
            <a:r>
              <a:rPr lang="en-US" altLang="zh-TW" sz="3200" dirty="0" smtClean="0">
                <a:latin typeface="華康中圓體" pitchFamily="49" charset="-120"/>
                <a:ea typeface="華康中圓體" pitchFamily="49" charset="-120"/>
              </a:rPr>
              <a:t>(</a:t>
            </a:r>
            <a:r>
              <a:rPr lang="zh-TW" altLang="en-US" sz="3200" dirty="0" smtClean="0">
                <a:latin typeface="華康中圓體" pitchFamily="49" charset="-120"/>
                <a:ea typeface="華康中圓體" pitchFamily="49" charset="-120"/>
              </a:rPr>
              <a:t>四</a:t>
            </a:r>
            <a:r>
              <a:rPr lang="en-US" altLang="zh-TW" sz="3200" dirty="0" smtClean="0">
                <a:latin typeface="華康中圓體" pitchFamily="49" charset="-120"/>
                <a:ea typeface="華康中圓體" pitchFamily="49" charset="-120"/>
              </a:rPr>
              <a:t>)</a:t>
            </a:r>
            <a:r>
              <a:rPr lang="zh-TW" altLang="en-US" sz="3200" b="1" dirty="0" smtClean="0">
                <a:solidFill>
                  <a:srgbClr val="FFC000"/>
                </a:solidFill>
                <a:latin typeface="華康中圓體" pitchFamily="49" charset="-120"/>
                <a:ea typeface="華康中圓體" pitchFamily="49" charset="-120"/>
              </a:rPr>
              <a:t>過油</a:t>
            </a:r>
            <a:r>
              <a:rPr lang="en-US" altLang="zh-TW" sz="3200" dirty="0" smtClean="0">
                <a:latin typeface="華康中圓體" pitchFamily="49" charset="-120"/>
                <a:ea typeface="華康中圓體" pitchFamily="49" charset="-120"/>
              </a:rPr>
              <a:t>:</a:t>
            </a:r>
          </a:p>
          <a:p>
            <a:pPr>
              <a:buNone/>
            </a:pP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此處包含用油炸前處理過的過油，即還會有後續的烹調的食材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;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也包含油炸的材料，即炸後馬上出菜的材料，也是</a:t>
            </a:r>
            <a:r>
              <a:rPr lang="zh-TW" altLang="en-US" sz="2800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一鍋油用到底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>
              <a:buNone/>
            </a:pP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由需要用低油溫者開始過油或炸，一直用到中油溫、高溫。</a:t>
            </a:r>
            <a:r>
              <a:rPr lang="zh-TW" altLang="en-US" sz="28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  <a:sym typeface="Wingdings"/>
              </a:rPr>
              <a:t>油溫低高</a:t>
            </a:r>
            <a:endParaRPr lang="zh-TW" altLang="en-US" sz="2800" b="1" dirty="0" smtClean="0">
              <a:solidFill>
                <a:srgbClr val="FF0066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同一油溫層，由低污染性的材料先用，即較不會污染炸油的先用。</a:t>
            </a:r>
            <a:r>
              <a:rPr lang="zh-TW" altLang="en-US" sz="2800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  <a:sym typeface="Wingdings"/>
              </a:rPr>
              <a:t> </a:t>
            </a:r>
            <a:r>
              <a:rPr lang="zh-TW" altLang="en-US" sz="28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  <a:sym typeface="Wingdings"/>
              </a:rPr>
              <a:t>汙染性低高</a:t>
            </a:r>
            <a:endParaRPr lang="zh-TW" altLang="en-US" sz="2800" b="1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線">
  <a:themeElements>
    <a:clrScheme name="流線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線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線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207</TotalTime>
  <Words>1254</Words>
  <Application>Microsoft Office PowerPoint</Application>
  <PresentationFormat>如螢幕大小 (4:3)</PresentationFormat>
  <Paragraphs>91</Paragraphs>
  <Slides>14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5" baseType="lpstr">
      <vt:lpstr>流線</vt:lpstr>
      <vt:lpstr>衛生操作須知</vt:lpstr>
      <vt:lpstr> 製作流程之注意事項</vt:lpstr>
      <vt:lpstr>製作流程之注意事項</vt:lpstr>
      <vt:lpstr>製作流程之注意事項</vt:lpstr>
      <vt:lpstr>製作流程之注意事項</vt:lpstr>
      <vt:lpstr>製作流程之注意事項</vt:lpstr>
      <vt:lpstr>製作流程之注意事項</vt:lpstr>
      <vt:lpstr>製作流程之注意事項</vt:lpstr>
      <vt:lpstr>製作流程之注意事項</vt:lpstr>
      <vt:lpstr>製作流程之注意事項</vt:lpstr>
      <vt:lpstr>製作流程之注意事項</vt:lpstr>
      <vt:lpstr>製作流程之注意事項</vt:lpstr>
      <vt:lpstr>製作流程之注意事項</vt:lpstr>
      <vt:lpstr>製作流程之注意事項</vt:lpstr>
    </vt:vector>
  </TitlesOfParts>
  <Company>C.M.T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衛生操作須知</dc:title>
  <dc:creator>CoolCafe</dc:creator>
  <cp:lastModifiedBy>CoolCafe</cp:lastModifiedBy>
  <cp:revision>25</cp:revision>
  <dcterms:created xsi:type="dcterms:W3CDTF">1980-01-03T16:13:55Z</dcterms:created>
  <dcterms:modified xsi:type="dcterms:W3CDTF">1980-01-03T18:41:21Z</dcterms:modified>
</cp:coreProperties>
</file>