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78" r:id="rId24"/>
    <p:sldId id="280" r:id="rId25"/>
    <p:sldId id="281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華康行書體" panose="02010609010101010101" pitchFamily="49" charset="-120"/>
      <p:regular r:id="rId31"/>
    </p:embeddedFont>
    <p:embeddedFont>
      <p:font typeface="華康娃娃體" panose="02010609010101010101" pitchFamily="49" charset="-120"/>
      <p:regular r:id="rId32"/>
    </p:embeddedFont>
    <p:embeddedFont>
      <p:font typeface="王漢宗顏楷體繁" panose="02000500000000000000" pitchFamily="2" charset="-120"/>
      <p:regular r:id="rId33"/>
    </p:embeddedFont>
    <p:embeddedFont>
      <p:font typeface="標楷體" panose="03000509000000000000" pitchFamily="65" charset="-120"/>
      <p:regular r:id="rId34"/>
    </p:embeddedFont>
    <p:embeddedFont>
      <p:font typeface="超研澤粗行楷" panose="02010609010101010101" pitchFamily="49" charset="-120"/>
      <p:regular r:id="rId35"/>
    </p:embeddedFont>
    <p:embeddedFont>
      <p:font typeface="王漢宗中隸書繁" panose="02000500000000000000" pitchFamily="2" charset="-120"/>
      <p:regular r:id="rId36"/>
    </p:embeddedFont>
    <p:embeddedFont>
      <p:font typeface="王漢宗粗鋼體一標準" panose="02020600000000000000" pitchFamily="18" charset="-120"/>
      <p:regular r:id="rId37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0000"/>
    <a:srgbClr val="FFA7A7"/>
    <a:srgbClr val="E9E9E9"/>
    <a:srgbClr val="EBEBEB"/>
    <a:srgbClr val="DDDDDD"/>
    <a:srgbClr val="FFE5E5"/>
    <a:srgbClr val="AC0000"/>
    <a:srgbClr val="000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2" autoAdjust="0"/>
    <p:restoredTop sz="94660"/>
  </p:normalViewPr>
  <p:slideViewPr>
    <p:cSldViewPr>
      <p:cViewPr varScale="1">
        <p:scale>
          <a:sx n="102" d="100"/>
          <a:sy n="102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0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D35E2-AC5C-42B8-8A79-8C53F543CB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943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0F77A-D9DA-4686-8F1D-AFDE6CCB26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1515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9B2BC-F07B-4E2E-84F1-216865C4B4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6678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522F8-35A4-4AE5-9B0C-0B04ABCE48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8414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51F5E-176B-4BAA-8461-8A973A00A5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5610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6AAED-AE56-46C1-868B-21D6442FFA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700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6843B-4FC1-413A-B24F-3B4BA3ED4A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5362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A5251-C34A-4704-919D-2E19D03D25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376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44C16-9554-4715-9A69-D2A992BFF8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4341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9CF4C-0906-4ABB-B4E9-A5AB5D610E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474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D8C04-488B-4052-9580-1DBA8745577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0382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86E7D-60C1-41C4-9D65-960C5BDA35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798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CBB82-DB30-4C76-9DEF-376FFBEA38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190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AC2F188-364E-422B-8B86-CB9621BD536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2" descr="未命名 -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23963"/>
            <a:ext cx="9144000" cy="832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5967294" y="584200"/>
            <a:ext cx="800219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 dirty="0">
                <a:solidFill>
                  <a:srgbClr val="AC0000"/>
                </a:solidFill>
                <a:latin typeface="王漢宗粗鋼體一標準" panose="02020600000000000000" pitchFamily="18" charset="-120"/>
                <a:ea typeface="王漢宗粗鋼體一標準" panose="02020600000000000000" pitchFamily="18" charset="-120"/>
              </a:rPr>
              <a:t>昨夜紅樓入夢中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4960819" y="1557338"/>
            <a:ext cx="800219" cy="507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>
                <a:solidFill>
                  <a:srgbClr val="AC0000"/>
                </a:solidFill>
                <a:latin typeface="王漢宗粗鋼體一標準" panose="02020600000000000000" pitchFamily="18" charset="-120"/>
                <a:ea typeface="王漢宗粗鋼體一標準" panose="02020600000000000000" pitchFamily="18" charset="-120"/>
              </a:rPr>
              <a:t>多少惆悵往事上心頭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4025781" y="763588"/>
            <a:ext cx="800219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>
                <a:solidFill>
                  <a:srgbClr val="AC0000"/>
                </a:solidFill>
                <a:latin typeface="王漢宗粗鋼體一標準" panose="02020600000000000000" pitchFamily="18" charset="-120"/>
                <a:ea typeface="王漢宗粗鋼體一標準" panose="02020600000000000000" pitchFamily="18" charset="-120"/>
              </a:rPr>
              <a:t>今晨醒來夢已空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3044706" y="1557338"/>
            <a:ext cx="800219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>
                <a:solidFill>
                  <a:srgbClr val="AC0000"/>
                </a:solidFill>
                <a:latin typeface="王漢宗粗鋼體一標準" panose="02020600000000000000" pitchFamily="18" charset="-120"/>
                <a:ea typeface="王漢宗粗鋼體一標準" panose="02020600000000000000" pitchFamily="18" charset="-120"/>
              </a:rPr>
              <a:t>徒留紅樓在夢中</a:t>
            </a:r>
          </a:p>
        </p:txBody>
      </p:sp>
      <p:pic>
        <p:nvPicPr>
          <p:cNvPr id="2094" name="Picture 46" descr="$$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762000"/>
            <a:ext cx="1905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>
    <p:zoom/>
    <p:sndAc>
      <p:stSnd>
        <p:snd r:embed="rId2" name="eee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/>
      <p:bldP spid="2061" grpId="0"/>
      <p:bldP spid="2062" grpId="0"/>
      <p:bldP spid="20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7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超研澤粗行楷" pitchFamily="49" charset="-120"/>
              </a:rPr>
              <a:t>改制國立</a:t>
            </a:r>
          </a:p>
        </p:txBody>
      </p:sp>
      <p:pic>
        <p:nvPicPr>
          <p:cNvPr id="75780" name="Picture 4" descr="401"/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3963" y="1557338"/>
            <a:ext cx="7000875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2" name="Picture 6" descr="4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6900" y="1475482"/>
            <a:ext cx="7277100" cy="224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40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50134"/>
            <a:ext cx="7118350" cy="2635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358775" y="0"/>
            <a:ext cx="846137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80911" name="Picture 15" descr="!!!!!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1050" y="4459288"/>
            <a:ext cx="201295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12" descr="0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368300"/>
            <a:ext cx="41719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Picture 14" descr="!!!!!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7925" y="4583113"/>
            <a:ext cx="250507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13" descr="!!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2725" y="0"/>
            <a:ext cx="258127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8"/>
          <p:cNvSpPr>
            <a:spLocks noChangeArrowheads="1"/>
          </p:cNvSpPr>
          <p:nvPr/>
        </p:nvSpPr>
        <p:spPr bwMode="auto">
          <a:xfrm>
            <a:off x="431800" y="584200"/>
            <a:ext cx="827088" cy="973138"/>
          </a:xfrm>
          <a:prstGeom prst="rect">
            <a:avLst/>
          </a:prstGeom>
          <a:solidFill>
            <a:srgbClr val="B6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296" name="Rectangle 7"/>
          <p:cNvSpPr>
            <a:spLocks noChangeArrowheads="1"/>
          </p:cNvSpPr>
          <p:nvPr/>
        </p:nvSpPr>
        <p:spPr bwMode="auto">
          <a:xfrm>
            <a:off x="1258888" y="1557338"/>
            <a:ext cx="1044575" cy="4787900"/>
          </a:xfrm>
          <a:prstGeom prst="rect">
            <a:avLst/>
          </a:prstGeom>
          <a:solidFill>
            <a:srgbClr val="AE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684213" y="549275"/>
            <a:ext cx="1403350" cy="576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8000">
                <a:effectLst>
                  <a:outerShdw blurRad="38100" dist="38100" dir="2700000" algn="tl">
                    <a:srgbClr val="C0C0C0"/>
                  </a:outerShdw>
                </a:effectLst>
                <a:ea typeface="超研澤粗行楷" pitchFamily="49" charset="-120"/>
              </a:rPr>
              <a:t>五葉松紀事</a:t>
            </a:r>
          </a:p>
        </p:txBody>
      </p:sp>
      <p:pic>
        <p:nvPicPr>
          <p:cNvPr id="80901" name="Picture 5" descr="50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1475" y="115888"/>
            <a:ext cx="4530725" cy="662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4786908" y="404664"/>
            <a:ext cx="3385542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行書體" panose="02010609010101010101" pitchFamily="49" charset="-120"/>
                <a:ea typeface="華康行書體" panose="02010609010101010101" pitchFamily="49" charset="-120"/>
              </a:rPr>
              <a:t>　　校長在創校之初，即選定五葉松為水里商工的校樹，除著眼於松樹的終年蒼勁翠綠，「松柏後凋歲寒」的堅毅有節</a:t>
            </a:r>
            <a:r>
              <a:rPr lang="zh-TW" alt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行書體" panose="02010609010101010101" pitchFamily="49" charset="-120"/>
                <a:ea typeface="華康行書體" panose="02010609010101010101" pitchFamily="49" charset="-120"/>
              </a:rPr>
              <a:t>之外更</a:t>
            </a:r>
            <a:r>
              <a:rPr lang="zh-TW" alt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行書體" panose="02010609010101010101" pitchFamily="49" charset="-120"/>
                <a:ea typeface="華康行書體" panose="02010609010101010101" pitchFamily="49" charset="-120"/>
              </a:rPr>
              <a:t>設想到學校是師生朝夕相處的園地，宜取陽剛昶朗的校樹，以裨益心靈、體魄的健全發展。在偌大的校園中，一株株枝幹古勁，姿態優雅的五葉松，日夜守護著全校師生，是水里商工最傲人的景觀。</a:t>
            </a:r>
          </a:p>
        </p:txBody>
      </p:sp>
    </p:spTree>
  </p:cSld>
  <p:clrMapOvr>
    <a:masterClrMapping/>
  </p:clrMapOvr>
  <p:transition spd="slow" advClick="0" advTm="18000">
    <p:randomBar/>
    <p:sndAc>
      <p:stSnd>
        <p:snd r:embed="rId2" name="06-AudioTrack 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0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267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0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267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0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28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328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828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328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828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1280"/>
                            </p:stCondLst>
                            <p:childTnLst>
                              <p:par>
                                <p:cTn id="5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428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7280"/>
                            </p:stCondLst>
                            <p:childTnLst>
                              <p:par>
                                <p:cTn id="6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00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3" grpId="0" animBg="1"/>
      <p:bldP spid="80900" grpId="0"/>
      <p:bldP spid="8090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93" name="Picture 25" descr="10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2097088"/>
            <a:ext cx="7105650" cy="437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8" name="Picture 20" descr="~~~~~"/>
          <p:cNvPicPr>
            <a:picLocks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08288" y="1370013"/>
            <a:ext cx="5854700" cy="5487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82" name="Picture 14" descr="1003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088" y="2362200"/>
            <a:ext cx="5437187" cy="414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9" name="Picture 11" descr="901"/>
          <p:cNvPicPr>
            <a:picLocks noChangeAspect="1" noChangeArrowheads="1"/>
          </p:cNvPicPr>
          <p:nvPr>
            <p:ph sz="quarter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67063" y="1622425"/>
            <a:ext cx="5519737" cy="2924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6" name="Picture 8" descr="80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449388"/>
            <a:ext cx="6516688" cy="382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1" name="Picture 23" descr="101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1773238"/>
            <a:ext cx="6713537" cy="381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602"/>
          <p:cNvPicPr>
            <a:picLocks noChangeAspect="1" noChangeArrowheads="1"/>
          </p:cNvPicPr>
          <p:nvPr>
            <p:ph sz="quarter"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9500" y="2852738"/>
            <a:ext cx="5976938" cy="3408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1" name="Line 29"/>
          <p:cNvSpPr>
            <a:spLocks noChangeShapeType="1"/>
          </p:cNvSpPr>
          <p:nvPr/>
        </p:nvSpPr>
        <p:spPr bwMode="auto">
          <a:xfrm>
            <a:off x="0" y="6632575"/>
            <a:ext cx="9144000" cy="0"/>
          </a:xfrm>
          <a:prstGeom prst="line">
            <a:avLst/>
          </a:prstGeom>
          <a:noFill/>
          <a:ln w="12700">
            <a:solidFill>
              <a:srgbClr val="9A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7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超研澤粗行楷" pitchFamily="49" charset="-120"/>
              </a:rPr>
              <a:t>五葉松的孩子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215900" y="1844675"/>
            <a:ext cx="24479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 dirty="0">
                <a:ea typeface="超研澤粗行楷" pitchFamily="49" charset="-120"/>
              </a:rPr>
              <a:t>餐飲科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8026400" y="3860800"/>
            <a:ext cx="793750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>
                <a:ea typeface="超研澤粗行楷" pitchFamily="49" charset="-120"/>
              </a:rPr>
              <a:t>觀光科</a:t>
            </a:r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8062913" y="1125538"/>
            <a:ext cx="79375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>
                <a:ea typeface="超研澤粗行楷" pitchFamily="49" charset="-120"/>
              </a:rPr>
              <a:t>資訊科</a:t>
            </a:r>
          </a:p>
        </p:txBody>
      </p:sp>
      <p:sp>
        <p:nvSpPr>
          <p:cNvPr id="83984" name="Text Box 16"/>
          <p:cNvSpPr txBox="1">
            <a:spLocks noChangeArrowheads="1"/>
          </p:cNvSpPr>
          <p:nvPr/>
        </p:nvSpPr>
        <p:spPr bwMode="auto">
          <a:xfrm>
            <a:off x="395288" y="2168525"/>
            <a:ext cx="2628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>
                <a:ea typeface="超研澤粗行楷" pitchFamily="49" charset="-120"/>
              </a:rPr>
              <a:t>資處科</a:t>
            </a:r>
          </a:p>
        </p:txBody>
      </p:sp>
      <p:sp>
        <p:nvSpPr>
          <p:cNvPr id="83990" name="Text Box 22"/>
          <p:cNvSpPr txBox="1">
            <a:spLocks noChangeArrowheads="1"/>
          </p:cNvSpPr>
          <p:nvPr/>
        </p:nvSpPr>
        <p:spPr bwMode="auto">
          <a:xfrm>
            <a:off x="6624638" y="5768975"/>
            <a:ext cx="20875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>
                <a:ea typeface="超研澤粗行楷" pitchFamily="49" charset="-120"/>
              </a:rPr>
              <a:t>普通科</a:t>
            </a:r>
          </a:p>
        </p:txBody>
      </p:sp>
      <p:sp>
        <p:nvSpPr>
          <p:cNvPr id="83992" name="Text Box 24"/>
          <p:cNvSpPr txBox="1">
            <a:spLocks noChangeArrowheads="1"/>
          </p:cNvSpPr>
          <p:nvPr/>
        </p:nvSpPr>
        <p:spPr bwMode="auto">
          <a:xfrm>
            <a:off x="790575" y="4652963"/>
            <a:ext cx="79375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 dirty="0">
                <a:ea typeface="超研澤粗行楷" pitchFamily="49" charset="-120"/>
              </a:rPr>
              <a:t>體育班</a:t>
            </a:r>
          </a:p>
        </p:txBody>
      </p:sp>
      <p:sp>
        <p:nvSpPr>
          <p:cNvPr id="13329" name="Line 34"/>
          <p:cNvSpPr>
            <a:spLocks noChangeShapeType="1"/>
          </p:cNvSpPr>
          <p:nvPr/>
        </p:nvSpPr>
        <p:spPr bwMode="auto">
          <a:xfrm>
            <a:off x="8712200" y="873125"/>
            <a:ext cx="0" cy="5984875"/>
          </a:xfrm>
          <a:prstGeom prst="line">
            <a:avLst/>
          </a:prstGeom>
          <a:noFill/>
          <a:ln w="9525">
            <a:solidFill>
              <a:srgbClr val="9A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4003" name="Text Box 35"/>
          <p:cNvSpPr txBox="1">
            <a:spLocks noChangeArrowheads="1"/>
          </p:cNvSpPr>
          <p:nvPr/>
        </p:nvSpPr>
        <p:spPr bwMode="auto">
          <a:xfrm>
            <a:off x="323850" y="1160463"/>
            <a:ext cx="793750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 dirty="0">
                <a:ea typeface="超研澤粗行楷" pitchFamily="49" charset="-120"/>
              </a:rPr>
              <a:t>綜合職能班</a:t>
            </a:r>
          </a:p>
        </p:txBody>
      </p:sp>
      <p:pic>
        <p:nvPicPr>
          <p:cNvPr id="84004" name="Picture 36" descr="####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100" y="2204864"/>
            <a:ext cx="6729413" cy="412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83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0"/>
                                        <p:tgtEl>
                                          <p:spTgt spid="83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0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839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0"/>
                                        <p:tgtEl>
                                          <p:spTgt spid="839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8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83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83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83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2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3" dur="30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0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83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83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8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83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83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83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83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2" presetID="4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3000"/>
                                        <p:tgtEl>
                                          <p:spTgt spid="83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000"/>
                                        <p:tgtEl>
                                          <p:spTgt spid="83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/>
                                        <p:tgtEl>
                                          <p:spTgt spid="83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3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839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83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83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83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83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0" fill="hold"/>
                                        <p:tgtEl>
                                          <p:spTgt spid="83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3000"/>
                                        <p:tgtEl>
                                          <p:spTgt spid="83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24" presetID="4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0"/>
                                        <p:tgtEl>
                                          <p:spTgt spid="83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3000"/>
                                        <p:tgtEl>
                                          <p:spTgt spid="83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/>
                                        <p:tgtEl>
                                          <p:spTgt spid="83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3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839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83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83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83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3000"/>
                                        <p:tgtEl>
                                          <p:spTgt spid="84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3000" fill="hold"/>
                                        <p:tgtEl>
                                          <p:spTgt spid="84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000" fill="hold"/>
                                        <p:tgtEl>
                                          <p:spTgt spid="84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44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3000"/>
                                        <p:tgtEl>
                                          <p:spTgt spid="84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3000"/>
                                        <p:tgtEl>
                                          <p:spTgt spid="84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000"/>
                                        <p:tgtEl>
                                          <p:spTgt spid="84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840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84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84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/>
      <p:bldP spid="83972" grpId="1"/>
      <p:bldP spid="83975" grpId="0"/>
      <p:bldP spid="83975" grpId="1"/>
      <p:bldP spid="83981" grpId="0"/>
      <p:bldP spid="83981" grpId="1"/>
      <p:bldP spid="83984" grpId="0"/>
      <p:bldP spid="83984" grpId="1"/>
      <p:bldP spid="83990" grpId="0" build="allAtOnce"/>
      <p:bldP spid="83992" grpId="0" build="allAtOnce"/>
      <p:bldP spid="84003" grpId="0"/>
      <p:bldP spid="8400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52" name="Picture 40" descr="SPOS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800" y="1549400"/>
            <a:ext cx="7823200" cy="530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7" descr="#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55725"/>
            <a:ext cx="9144000" cy="5502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37" name="Picture 25" descr="104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54496">
            <a:off x="431800" y="2781300"/>
            <a:ext cx="61722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9" name="Picture 27" descr="105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600" y="1412875"/>
            <a:ext cx="68834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7" name="Picture 35" descr="103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55825"/>
            <a:ext cx="7664450" cy="4702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54" name="Picture 42" descr="SPOS25"/>
          <p:cNvPicPr>
            <a:picLocks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35238"/>
            <a:ext cx="6372225" cy="4322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20" name="Picture 8" descr="105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1095">
            <a:off x="2519363" y="1952625"/>
            <a:ext cx="6299200" cy="436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5" name="Picture 23" descr="###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6700"/>
            <a:ext cx="9144000" cy="4051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3" name="Picture 21" descr="##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663" y="2017713"/>
            <a:ext cx="7272337" cy="4840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2" descr="1056"/>
          <p:cNvPicPr>
            <a:picLocks noChangeAspect="1" noChangeArrowheads="1"/>
          </p:cNvPicPr>
          <p:nvPr>
            <p:ph sz="quarter" idx="2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41438"/>
            <a:ext cx="7775575" cy="422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56" name="Picture 44" descr="SPOS9"/>
          <p:cNvPicPr>
            <a:picLocks noChangeAspect="1" noChangeArrowheads="1"/>
          </p:cNvPicPr>
          <p:nvPr>
            <p:ph sz="quarter" idx="4"/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9788" y="2955925"/>
            <a:ext cx="5764212" cy="3902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60" name="Picture 48" descr="SPOS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6119813" cy="4152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66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超研澤粗行楷" pitchFamily="49" charset="-120"/>
              </a:rPr>
              <a:t>青春、活力</a:t>
            </a:r>
          </a:p>
        </p:txBody>
      </p:sp>
      <p:sp>
        <p:nvSpPr>
          <p:cNvPr id="14351" name="Rectangle 37"/>
          <p:cNvSpPr>
            <a:spLocks noChangeArrowheads="1"/>
          </p:cNvSpPr>
          <p:nvPr/>
        </p:nvSpPr>
        <p:spPr bwMode="auto">
          <a:xfrm>
            <a:off x="250825" y="368300"/>
            <a:ext cx="1439863" cy="1331913"/>
          </a:xfrm>
          <a:prstGeom prst="rect">
            <a:avLst/>
          </a:prstGeom>
          <a:solidFill>
            <a:srgbClr val="9A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2" name="Rectangle 38"/>
          <p:cNvSpPr>
            <a:spLocks noChangeArrowheads="1"/>
          </p:cNvSpPr>
          <p:nvPr/>
        </p:nvSpPr>
        <p:spPr bwMode="auto">
          <a:xfrm>
            <a:off x="1187450" y="1125538"/>
            <a:ext cx="936625" cy="1008062"/>
          </a:xfrm>
          <a:prstGeom prst="rect">
            <a:avLst/>
          </a:prstGeom>
          <a:noFill/>
          <a:ln w="9525">
            <a:solidFill>
              <a:srgbClr val="9A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3" name="Line 39"/>
          <p:cNvSpPr>
            <a:spLocks noChangeShapeType="1"/>
          </p:cNvSpPr>
          <p:nvPr/>
        </p:nvSpPr>
        <p:spPr bwMode="auto">
          <a:xfrm>
            <a:off x="2124075" y="1376363"/>
            <a:ext cx="5724525" cy="0"/>
          </a:xfrm>
          <a:prstGeom prst="line">
            <a:avLst/>
          </a:prstGeom>
          <a:noFill/>
          <a:ln w="9525">
            <a:solidFill>
              <a:srgbClr val="B6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 spd="slow" advClick="0" advTm="20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0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0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90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90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90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90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90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90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90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3000"/>
                                        <p:tgtEl>
                                          <p:spTgt spid="90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90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90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90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90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90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6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0"/>
                                        <p:tgtEl>
                                          <p:spTgt spid="90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000"/>
                                        <p:tgtEl>
                                          <p:spTgt spid="90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/>
                                        <p:tgtEl>
                                          <p:spTgt spid="90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0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90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90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90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90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90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8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0"/>
                                        <p:tgtEl>
                                          <p:spTgt spid="90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0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90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90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90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00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0"/>
                                        <p:tgtEl>
                                          <p:spTgt spid="90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0"/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0"/>
                                        <p:tgtEl>
                                          <p:spTgt spid="90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0"/>
                                        <p:tgtEl>
                                          <p:spTgt spid="90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90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3000"/>
                                        <p:tgtEl>
                                          <p:spTgt spid="90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1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14" dur="3000"/>
                                        <p:tgtEl>
                                          <p:spTgt spid="90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3000"/>
                                        <p:tgtEl>
                                          <p:spTgt spid="90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3000"/>
                                        <p:tgtEl>
                                          <p:spTgt spid="90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3000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0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34" name="Picture 14" descr="######"/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20825"/>
            <a:ext cx="9144000" cy="4932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6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超研澤粗行楷" pitchFamily="49" charset="-120"/>
              </a:rPr>
              <a:t>全國校長會議</a:t>
            </a:r>
          </a:p>
        </p:txBody>
      </p:sp>
      <p:pic>
        <p:nvPicPr>
          <p:cNvPr id="107535" name="Picture 15" descr="106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938" y="1665288"/>
            <a:ext cx="7137400" cy="4165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Picture 10" descr="106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938" y="2168525"/>
            <a:ext cx="6959600" cy="3657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1075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0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107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#####"/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44463" y="1341438"/>
            <a:ext cx="4679951" cy="5616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6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超研澤粗行楷" pitchFamily="49" charset="-120"/>
              </a:rPr>
              <a:t>總統、首長蒞校、賑災</a:t>
            </a:r>
          </a:p>
        </p:txBody>
      </p:sp>
      <p:pic>
        <p:nvPicPr>
          <p:cNvPr id="104459" name="Picture 11" descr="105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1268413"/>
            <a:ext cx="4824412" cy="428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1" name="Picture 13" descr="106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50" y="3644900"/>
            <a:ext cx="5810250" cy="3009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3" name="Picture 15" descr="106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4550" y="1844675"/>
            <a:ext cx="5759450" cy="3619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5" name="Picture 17" descr="10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888" y="3968750"/>
            <a:ext cx="5472112" cy="288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0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0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4"/>
          <p:cNvSpPr>
            <a:spLocks noChangeArrowheads="1"/>
          </p:cNvSpPr>
          <p:nvPr/>
        </p:nvSpPr>
        <p:spPr bwMode="auto">
          <a:xfrm rot="607031">
            <a:off x="7235825" y="728663"/>
            <a:ext cx="1512888" cy="4751387"/>
          </a:xfrm>
          <a:prstGeom prst="rect">
            <a:avLst/>
          </a:prstGeom>
          <a:noFill/>
          <a:ln w="9525">
            <a:solidFill>
              <a:srgbClr val="E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11" name="Text Box 9"/>
          <p:cNvSpPr txBox="1">
            <a:spLocks noChangeArrowheads="1"/>
          </p:cNvSpPr>
          <p:nvPr/>
        </p:nvSpPr>
        <p:spPr bwMode="auto">
          <a:xfrm>
            <a:off x="1511300" y="549275"/>
            <a:ext cx="3455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zh-TW"/>
          </a:p>
        </p:txBody>
      </p:sp>
      <p:pic>
        <p:nvPicPr>
          <p:cNvPr id="17412" name="Picture 16" descr="~"/>
          <p:cNvPicPr>
            <a:picLocks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80402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8802" name="Text Box 18"/>
          <p:cNvSpPr txBox="1">
            <a:spLocks noChangeArrowheads="1"/>
          </p:cNvSpPr>
          <p:nvPr/>
        </p:nvSpPr>
        <p:spPr bwMode="auto">
          <a:xfrm>
            <a:off x="1692275" y="1506538"/>
            <a:ext cx="3457575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000">
                <a:ea typeface="超研澤粗行楷" pitchFamily="49" charset="-120"/>
              </a:rPr>
              <a:t>這兒的草皮是闊氣的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sz="2000">
                <a:ea typeface="超研澤粗行楷" pitchFamily="49" charset="-120"/>
              </a:rPr>
              <a:t>在有陽光的日子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sz="2000">
                <a:ea typeface="超研澤粗行楷" pitchFamily="49" charset="-120"/>
              </a:rPr>
              <a:t>草皮烘過般的柔軟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sz="2000">
                <a:ea typeface="超研澤粗行楷" pitchFamily="49" charset="-120"/>
              </a:rPr>
              <a:t>三三兩兩的</a:t>
            </a:r>
            <a:r>
              <a:rPr lang="zh-TW" altLang="en-US" sz="2000">
                <a:ea typeface="標楷體" pitchFamily="65" charset="-120"/>
              </a:rPr>
              <a:t>鶺</a:t>
            </a:r>
            <a:r>
              <a:rPr lang="zh-TW" altLang="en-US" sz="2000">
                <a:ea typeface="超研澤粗行楷" pitchFamily="49" charset="-120"/>
              </a:rPr>
              <a:t>鴒鳥與小環頸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sz="2000">
                <a:ea typeface="超研澤粗行楷" pitchFamily="49" charset="-120"/>
              </a:rPr>
              <a:t>踩著輕快的腳步追戲啄食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sz="2000">
                <a:ea typeface="超研澤粗行楷" pitchFamily="49" charset="-120"/>
              </a:rPr>
              <a:t>有兩隻八哥習慣在五葉松下徘徊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sz="2000">
                <a:ea typeface="超研澤粗行楷" pitchFamily="49" charset="-120"/>
              </a:rPr>
              <a:t>我喜歡聽他們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sz="2000">
                <a:ea typeface="超研澤粗行楷" pitchFamily="49" charset="-120"/>
              </a:rPr>
              <a:t>咯咯咯</a:t>
            </a:r>
            <a:r>
              <a:rPr lang="en-US" altLang="zh-TW" sz="2000">
                <a:ea typeface="超研澤粗行楷" pitchFamily="49" charset="-120"/>
              </a:rPr>
              <a:t>……</a:t>
            </a:r>
            <a:r>
              <a:rPr lang="zh-TW" altLang="en-US" sz="2000">
                <a:ea typeface="超研澤粗行楷" pitchFamily="49" charset="-120"/>
              </a:rPr>
              <a:t>的叫聲</a:t>
            </a:r>
          </a:p>
        </p:txBody>
      </p:sp>
      <p:sp>
        <p:nvSpPr>
          <p:cNvPr id="118803" name="Text Box 19"/>
          <p:cNvSpPr txBox="1">
            <a:spLocks noChangeArrowheads="1"/>
          </p:cNvSpPr>
          <p:nvPr/>
        </p:nvSpPr>
        <p:spPr bwMode="auto">
          <a:xfrm>
            <a:off x="7235825" y="728663"/>
            <a:ext cx="1403350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8000">
                <a:solidFill>
                  <a:srgbClr val="A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超研澤粗行楷" pitchFamily="49" charset="-120"/>
              </a:rPr>
              <a:t>紅樓人情</a:t>
            </a:r>
          </a:p>
        </p:txBody>
      </p:sp>
      <p:sp>
        <p:nvSpPr>
          <p:cNvPr id="118806" name="AutoShape 22"/>
          <p:cNvSpPr>
            <a:spLocks noChangeArrowheads="1"/>
          </p:cNvSpPr>
          <p:nvPr/>
        </p:nvSpPr>
        <p:spPr bwMode="auto">
          <a:xfrm rot="10800000">
            <a:off x="7488238" y="5624513"/>
            <a:ext cx="863600" cy="468312"/>
          </a:xfrm>
          <a:prstGeom prst="triangle">
            <a:avLst>
              <a:gd name="adj" fmla="val 50000"/>
            </a:avLst>
          </a:prstGeom>
          <a:solidFill>
            <a:srgbClr val="A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16" name="AutoShape 2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804025" y="0"/>
            <a:ext cx="2339975" cy="68580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17" name="Rectangle 25"/>
          <p:cNvSpPr>
            <a:spLocks noChangeArrowheads="1"/>
          </p:cNvSpPr>
          <p:nvPr/>
        </p:nvSpPr>
        <p:spPr bwMode="auto">
          <a:xfrm rot="-999471">
            <a:off x="8243888" y="4797425"/>
            <a:ext cx="682625" cy="1260475"/>
          </a:xfrm>
          <a:prstGeom prst="rect">
            <a:avLst/>
          </a:prstGeom>
          <a:noFill/>
          <a:ln w="9525">
            <a:solidFill>
              <a:srgbClr val="E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8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188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188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18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18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2" grpId="0"/>
      <p:bldP spid="118803" grpId="0"/>
      <p:bldP spid="11880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287338" y="5661025"/>
            <a:ext cx="5545137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500">
                <a:solidFill>
                  <a:srgbClr val="B60000"/>
                </a:solidFill>
                <a:ea typeface="超研澤粗行楷" pitchFamily="49" charset="-120"/>
              </a:rPr>
              <a:t>四十年杏壇寒暑　在剛毅的眼神中</a:t>
            </a:r>
          </a:p>
        </p:txBody>
      </p:sp>
      <p:sp>
        <p:nvSpPr>
          <p:cNvPr id="18435" name="Rectangle 17"/>
          <p:cNvSpPr>
            <a:spLocks noChangeArrowheads="1"/>
          </p:cNvSpPr>
          <p:nvPr/>
        </p:nvSpPr>
        <p:spPr bwMode="auto">
          <a:xfrm>
            <a:off x="341313" y="388938"/>
            <a:ext cx="4230687" cy="4768850"/>
          </a:xfrm>
          <a:prstGeom prst="rect">
            <a:avLst/>
          </a:prstGeom>
          <a:solidFill>
            <a:srgbClr val="B6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20836" name="Picture 4" descr="01"/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2275" y="469900"/>
            <a:ext cx="4046538" cy="4598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250825" y="5624513"/>
            <a:ext cx="45370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500">
                <a:solidFill>
                  <a:srgbClr val="B60000"/>
                </a:solidFill>
                <a:ea typeface="超研澤粗行楷" pitchFamily="49" charset="-120"/>
              </a:rPr>
              <a:t>該如何形容您的人格特質</a:t>
            </a:r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287338" y="5624513"/>
            <a:ext cx="3348037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500">
                <a:solidFill>
                  <a:srgbClr val="B60000"/>
                </a:solidFill>
                <a:ea typeface="超研澤粗行楷" pitchFamily="49" charset="-120"/>
              </a:rPr>
              <a:t>劍膽琴心</a:t>
            </a: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250825" y="5624513"/>
            <a:ext cx="288131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500">
                <a:solidFill>
                  <a:srgbClr val="B60000"/>
                </a:solidFill>
                <a:ea typeface="超研澤粗行楷" pitchFamily="49" charset="-120"/>
              </a:rPr>
              <a:t>或可詮釋一、二</a:t>
            </a:r>
          </a:p>
        </p:txBody>
      </p:sp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287338" y="5661025"/>
            <a:ext cx="42846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500">
                <a:solidFill>
                  <a:srgbClr val="B60000"/>
                </a:solidFill>
                <a:ea typeface="超研澤粗行楷" pitchFamily="49" charset="-120"/>
              </a:rPr>
              <a:t>閃現的是責任、理想和榮譽</a:t>
            </a:r>
          </a:p>
        </p:txBody>
      </p:sp>
      <p:sp>
        <p:nvSpPr>
          <p:cNvPr id="120847" name="Text Box 15"/>
          <p:cNvSpPr txBox="1">
            <a:spLocks noChangeArrowheads="1"/>
          </p:cNvSpPr>
          <p:nvPr/>
        </p:nvSpPr>
        <p:spPr bwMode="auto">
          <a:xfrm>
            <a:off x="358775" y="5661025"/>
            <a:ext cx="60499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500">
                <a:solidFill>
                  <a:srgbClr val="B60000"/>
                </a:solidFill>
                <a:ea typeface="超研澤粗行楷" pitchFamily="49" charset="-120"/>
              </a:rPr>
              <a:t>而始終在內心迴盪的是感恩、惜緣和喜捨</a:t>
            </a:r>
          </a:p>
        </p:txBody>
      </p:sp>
      <p:pic>
        <p:nvPicPr>
          <p:cNvPr id="120839" name="Picture 7" descr="掃瞄0003"/>
          <p:cNvPicPr>
            <a:picLocks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4888" y="368300"/>
            <a:ext cx="1568450" cy="5145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3" name="Line 18"/>
          <p:cNvSpPr>
            <a:spLocks noChangeShapeType="1"/>
          </p:cNvSpPr>
          <p:nvPr/>
        </p:nvSpPr>
        <p:spPr bwMode="auto">
          <a:xfrm>
            <a:off x="215900" y="6381750"/>
            <a:ext cx="7559675" cy="0"/>
          </a:xfrm>
          <a:prstGeom prst="line">
            <a:avLst/>
          </a:prstGeom>
          <a:noFill/>
          <a:ln w="19050">
            <a:solidFill>
              <a:srgbClr val="9A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18444" name="Group 24"/>
          <p:cNvGrpSpPr>
            <a:grpSpLocks/>
          </p:cNvGrpSpPr>
          <p:nvPr/>
        </p:nvGrpSpPr>
        <p:grpSpPr bwMode="auto">
          <a:xfrm>
            <a:off x="3671888" y="225425"/>
            <a:ext cx="1008062" cy="755650"/>
            <a:chOff x="2313" y="142"/>
            <a:chExt cx="635" cy="476"/>
          </a:xfrm>
        </p:grpSpPr>
        <p:sp>
          <p:nvSpPr>
            <p:cNvPr id="18445" name="Line 22"/>
            <p:cNvSpPr>
              <a:spLocks noChangeShapeType="1"/>
            </p:cNvSpPr>
            <p:nvPr/>
          </p:nvSpPr>
          <p:spPr bwMode="auto">
            <a:xfrm>
              <a:off x="2313" y="142"/>
              <a:ext cx="635" cy="0"/>
            </a:xfrm>
            <a:prstGeom prst="line">
              <a:avLst/>
            </a:prstGeom>
            <a:noFill/>
            <a:ln w="9525">
              <a:solidFill>
                <a:srgbClr val="9A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446" name="Line 23"/>
            <p:cNvSpPr>
              <a:spLocks noChangeShapeType="1"/>
            </p:cNvSpPr>
            <p:nvPr/>
          </p:nvSpPr>
          <p:spPr bwMode="auto">
            <a:xfrm>
              <a:off x="2948" y="142"/>
              <a:ext cx="0" cy="476"/>
            </a:xfrm>
            <a:prstGeom prst="line">
              <a:avLst/>
            </a:prstGeom>
            <a:noFill/>
            <a:ln w="9525">
              <a:solidFill>
                <a:srgbClr val="9A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 spd="med" advClick="0" advTm="3000">
    <p:sndAc>
      <p:stSnd>
        <p:snd r:embed="rId2" name="莎拉布萊曼告別的時刻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 tmFilter="0,0; .5, 1; 1, 1"/>
                                        <p:tgtEl>
                                          <p:spTgt spid="12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54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120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 tmFilter="0,0; .5, 1; 1, 1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8" presetID="54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9" dur="5000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/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 tmFilter="0,0; .5, 1; 1, 1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54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0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 tmFilter="0,0; .5, 1; 1, 1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0900"/>
                            </p:stCondLst>
                            <p:childTnLst>
                              <p:par>
                                <p:cTn id="68" presetID="54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/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/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0" tmFilter="0,0; .5, 1; 1, 1"/>
                                        <p:tgtEl>
                                          <p:spTgt spid="120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7200"/>
                            </p:stCondLst>
                            <p:childTnLst>
                              <p:par>
                                <p:cTn id="83" presetID="54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4" dur="5000"/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/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0"/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0"/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0"/>
                                        <p:tgtEl>
                                          <p:spTgt spid="120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3000" tmFilter="0,0; .5, 1; 1, 1"/>
                                        <p:tgtEl>
                                          <p:spTgt spid="12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45" grpId="0"/>
      <p:bldP spid="120845" grpId="1"/>
      <p:bldP spid="120842" grpId="0"/>
      <p:bldP spid="120842" grpId="1"/>
      <p:bldP spid="120843" grpId="0"/>
      <p:bldP spid="120843" grpId="1"/>
      <p:bldP spid="120844" grpId="0"/>
      <p:bldP spid="120844" grpId="1"/>
      <p:bldP spid="120846" grpId="0"/>
      <p:bldP spid="120846" grpId="1"/>
      <p:bldP spid="1208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ChangeArrowheads="1"/>
          </p:cNvSpPr>
          <p:nvPr/>
        </p:nvSpPr>
        <p:spPr bwMode="auto">
          <a:xfrm rot="-206695">
            <a:off x="1223963" y="3033713"/>
            <a:ext cx="5797550" cy="3536950"/>
          </a:xfrm>
          <a:prstGeom prst="rect">
            <a:avLst/>
          </a:prstGeom>
          <a:noFill/>
          <a:ln w="19050">
            <a:solidFill>
              <a:srgbClr val="FF515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71438" y="80963"/>
            <a:ext cx="5940425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500">
                <a:solidFill>
                  <a:srgbClr val="E00000"/>
                </a:solidFill>
                <a:ea typeface="超研澤粗行楷" pitchFamily="49" charset="-120"/>
              </a:rPr>
              <a:t>懷念每年農曆初六的聚會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2500">
                <a:solidFill>
                  <a:srgbClr val="E00000"/>
                </a:solidFill>
                <a:ea typeface="超研澤粗行楷" pitchFamily="49" charset="-120"/>
              </a:rPr>
              <a:t>懷念種蘭花的同好　懷念做茶壺的朋友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2500">
                <a:solidFill>
                  <a:srgbClr val="E00000"/>
                </a:solidFill>
                <a:ea typeface="超研澤粗行楷" pitchFamily="49" charset="-120"/>
              </a:rPr>
              <a:t>懷念昔日的同窗　懷念柳家梅園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2500">
                <a:solidFill>
                  <a:srgbClr val="E00000"/>
                </a:solidFill>
                <a:ea typeface="超研澤粗行楷" pitchFamily="49" charset="-120"/>
              </a:rPr>
              <a:t>懷念水商的老師　懷念水商的同學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2500">
                <a:solidFill>
                  <a:srgbClr val="E00000"/>
                </a:solidFill>
                <a:ea typeface="超研澤粗行楷" pitchFamily="49" charset="-120"/>
              </a:rPr>
              <a:t>懷念</a:t>
            </a:r>
            <a:r>
              <a:rPr lang="en-US" altLang="zh-TW" sz="2500">
                <a:solidFill>
                  <a:srgbClr val="E00000"/>
                </a:solidFill>
                <a:ea typeface="超研澤粗行楷" pitchFamily="49" charset="-120"/>
              </a:rPr>
              <a:t>……</a:t>
            </a:r>
          </a:p>
        </p:txBody>
      </p:sp>
      <p:pic>
        <p:nvPicPr>
          <p:cNvPr id="124933" name="Picture 5" descr="02"/>
          <p:cNvPicPr>
            <a:picLocks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9841">
            <a:off x="1511300" y="2978150"/>
            <a:ext cx="5626100" cy="3590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7367866" y="260350"/>
            <a:ext cx="1415772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8000" dirty="0">
                <a:solidFill>
                  <a:srgbClr val="FFA7A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王漢宗粗鋼體一標準" panose="02020600000000000000" pitchFamily="18" charset="-120"/>
                <a:ea typeface="王漢宗粗鋼體一標準" panose="02020600000000000000" pitchFamily="18" charset="-120"/>
              </a:rPr>
              <a:t>水里的好朋友</a:t>
            </a:r>
          </a:p>
        </p:txBody>
      </p:sp>
      <p:pic>
        <p:nvPicPr>
          <p:cNvPr id="124937" name="Picture 9" descr="0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465513"/>
            <a:ext cx="6242050" cy="2197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0" name="Picture 12" descr="0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5763" y="2781300"/>
            <a:ext cx="5905500" cy="3675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1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31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8100"/>
                            </p:stCondLst>
                            <p:childTnLst>
                              <p:par>
                                <p:cTn id="2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31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49500"/>
            <a:ext cx="9144000" cy="1754188"/>
          </a:xfrm>
        </p:spPr>
        <p:txBody>
          <a:bodyPr/>
          <a:lstStyle/>
          <a:p>
            <a:pPr eaLnBrk="1" hangingPunct="1"/>
            <a:r>
              <a:rPr lang="zh-TW" altLang="en-US" sz="9000" dirty="0" smtClean="0">
                <a:solidFill>
                  <a:srgbClr val="DDDDDD"/>
                </a:solidFill>
                <a:latin typeface="華康娃娃體" panose="02010609010101010101" pitchFamily="49" charset="-120"/>
                <a:ea typeface="華康娃娃體" panose="02010609010101010101" pitchFamily="49" charset="-120"/>
              </a:rPr>
              <a:t>年輕真好</a:t>
            </a:r>
          </a:p>
        </p:txBody>
      </p:sp>
      <p:pic>
        <p:nvPicPr>
          <p:cNvPr id="129028" name="Picture 4" descr="0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64" y="160982"/>
            <a:ext cx="4140200" cy="2547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6" descr="0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076" y="4113076"/>
            <a:ext cx="3779837" cy="2565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2" name="Picture 8" descr="0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54" y="3897052"/>
            <a:ext cx="3600450" cy="2797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6" name="Picture 12" descr="4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036" y="189111"/>
            <a:ext cx="4140200" cy="2663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29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29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129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129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73" name="Picture 69" descr="~~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04233" y="1280979"/>
            <a:ext cx="4152243" cy="278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Rectangle 19"/>
          <p:cNvSpPr>
            <a:spLocks noChangeArrowheads="1"/>
          </p:cNvSpPr>
          <p:nvPr/>
        </p:nvSpPr>
        <p:spPr bwMode="auto">
          <a:xfrm>
            <a:off x="0" y="0"/>
            <a:ext cx="719138" cy="6858000"/>
          </a:xfrm>
          <a:prstGeom prst="rect">
            <a:avLst/>
          </a:prstGeom>
          <a:solidFill>
            <a:srgbClr val="A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720725" y="657225"/>
            <a:ext cx="3779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 dirty="0">
                <a:ea typeface="超研澤粗行楷" pitchFamily="49" charset="-120"/>
              </a:rPr>
              <a:t>草創之初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720725" y="1436688"/>
            <a:ext cx="3779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>
                <a:ea typeface="超研澤粗行楷" pitchFamily="49" charset="-120"/>
              </a:rPr>
              <a:t>銅雕校訓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720725" y="2141538"/>
            <a:ext cx="3779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>
                <a:ea typeface="超研澤粗行楷" pitchFamily="49" charset="-120"/>
              </a:rPr>
              <a:t>改制國立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720725" y="2844800"/>
            <a:ext cx="3779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>
                <a:ea typeface="超研澤粗行楷" pitchFamily="49" charset="-120"/>
              </a:rPr>
              <a:t>五葉松紀事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720725" y="3548063"/>
            <a:ext cx="45370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>
                <a:ea typeface="超研澤粗行楷" pitchFamily="49" charset="-120"/>
              </a:rPr>
              <a:t>五葉松的孩子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720725" y="4252913"/>
            <a:ext cx="3779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>
                <a:ea typeface="超研澤粗行楷" pitchFamily="49" charset="-120"/>
              </a:rPr>
              <a:t>青春、活力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720725" y="4956175"/>
            <a:ext cx="3779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>
                <a:ea typeface="超研澤粗行楷" pitchFamily="49" charset="-120"/>
              </a:rPr>
              <a:t>全國校長會議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720725" y="5661025"/>
            <a:ext cx="5435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>
                <a:ea typeface="超研澤粗行楷" pitchFamily="49" charset="-120"/>
              </a:rPr>
              <a:t>總統、首長蒞校、賑災</a:t>
            </a:r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233363" y="3732588"/>
            <a:ext cx="2159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1535" name="Rectangle 31"/>
          <p:cNvSpPr>
            <a:spLocks noChangeArrowheads="1"/>
          </p:cNvSpPr>
          <p:nvPr/>
        </p:nvSpPr>
        <p:spPr bwMode="auto">
          <a:xfrm>
            <a:off x="233363" y="4447525"/>
            <a:ext cx="2159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233363" y="3017651"/>
            <a:ext cx="2159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1537" name="Rectangle 33"/>
          <p:cNvSpPr>
            <a:spLocks noChangeArrowheads="1"/>
          </p:cNvSpPr>
          <p:nvPr/>
        </p:nvSpPr>
        <p:spPr bwMode="auto">
          <a:xfrm>
            <a:off x="233363" y="2302714"/>
            <a:ext cx="2159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1538" name="Rectangle 34"/>
          <p:cNvSpPr>
            <a:spLocks noChangeArrowheads="1"/>
          </p:cNvSpPr>
          <p:nvPr/>
        </p:nvSpPr>
        <p:spPr bwMode="auto">
          <a:xfrm>
            <a:off x="233363" y="5162462"/>
            <a:ext cx="2159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1539" name="Rectangle 35"/>
          <p:cNvSpPr>
            <a:spLocks noChangeArrowheads="1"/>
          </p:cNvSpPr>
          <p:nvPr/>
        </p:nvSpPr>
        <p:spPr bwMode="auto">
          <a:xfrm>
            <a:off x="233363" y="5877396"/>
            <a:ext cx="2159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1540" name="Rectangle 36"/>
          <p:cNvSpPr>
            <a:spLocks noChangeArrowheads="1"/>
          </p:cNvSpPr>
          <p:nvPr/>
        </p:nvSpPr>
        <p:spPr bwMode="auto">
          <a:xfrm>
            <a:off x="233363" y="1587777"/>
            <a:ext cx="2159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1541" name="Rectangle 37"/>
          <p:cNvSpPr>
            <a:spLocks noChangeArrowheads="1"/>
          </p:cNvSpPr>
          <p:nvPr/>
        </p:nvSpPr>
        <p:spPr bwMode="auto">
          <a:xfrm>
            <a:off x="233363" y="872840"/>
            <a:ext cx="2159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92" name="Line 51"/>
          <p:cNvSpPr>
            <a:spLocks noChangeShapeType="1"/>
          </p:cNvSpPr>
          <p:nvPr/>
        </p:nvSpPr>
        <p:spPr bwMode="auto">
          <a:xfrm>
            <a:off x="4505325" y="1217613"/>
            <a:ext cx="3276600" cy="0"/>
          </a:xfrm>
          <a:prstGeom prst="line">
            <a:avLst/>
          </a:prstGeom>
          <a:noFill/>
          <a:ln w="9525">
            <a:solidFill>
              <a:srgbClr val="A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93" name="Line 52"/>
          <p:cNvSpPr>
            <a:spLocks noChangeShapeType="1"/>
          </p:cNvSpPr>
          <p:nvPr/>
        </p:nvSpPr>
        <p:spPr bwMode="auto">
          <a:xfrm>
            <a:off x="4649788" y="20638"/>
            <a:ext cx="0" cy="5526087"/>
          </a:xfrm>
          <a:prstGeom prst="line">
            <a:avLst/>
          </a:prstGeom>
          <a:noFill/>
          <a:ln w="9525">
            <a:solidFill>
              <a:srgbClr val="A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94" name="Line 53"/>
          <p:cNvSpPr>
            <a:spLocks noChangeShapeType="1"/>
          </p:cNvSpPr>
          <p:nvPr/>
        </p:nvSpPr>
        <p:spPr bwMode="auto">
          <a:xfrm>
            <a:off x="3930650" y="4133850"/>
            <a:ext cx="1873250" cy="0"/>
          </a:xfrm>
          <a:prstGeom prst="line">
            <a:avLst/>
          </a:prstGeom>
          <a:noFill/>
          <a:ln w="9525">
            <a:solidFill>
              <a:srgbClr val="B6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95" name="Line 62"/>
          <p:cNvSpPr>
            <a:spLocks noChangeShapeType="1"/>
          </p:cNvSpPr>
          <p:nvPr/>
        </p:nvSpPr>
        <p:spPr bwMode="auto">
          <a:xfrm>
            <a:off x="5802313" y="4854575"/>
            <a:ext cx="2449512" cy="0"/>
          </a:xfrm>
          <a:prstGeom prst="line">
            <a:avLst/>
          </a:prstGeom>
          <a:noFill/>
          <a:ln w="9525">
            <a:solidFill>
              <a:srgbClr val="B6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96" name="Rectangle 63"/>
          <p:cNvSpPr>
            <a:spLocks noChangeArrowheads="1"/>
          </p:cNvSpPr>
          <p:nvPr/>
        </p:nvSpPr>
        <p:spPr bwMode="auto">
          <a:xfrm>
            <a:off x="5622925" y="496888"/>
            <a:ext cx="684213" cy="647700"/>
          </a:xfrm>
          <a:prstGeom prst="rect">
            <a:avLst/>
          </a:prstGeom>
          <a:solidFill>
            <a:srgbClr val="B6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97" name="Rectangle 64"/>
          <p:cNvSpPr>
            <a:spLocks noChangeArrowheads="1"/>
          </p:cNvSpPr>
          <p:nvPr/>
        </p:nvSpPr>
        <p:spPr bwMode="auto">
          <a:xfrm>
            <a:off x="4902200" y="4241800"/>
            <a:ext cx="757238" cy="1152525"/>
          </a:xfrm>
          <a:prstGeom prst="rect">
            <a:avLst/>
          </a:prstGeom>
          <a:solidFill>
            <a:srgbClr val="AE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98" name="Rectangle 65"/>
          <p:cNvSpPr>
            <a:spLocks noChangeArrowheads="1"/>
          </p:cNvSpPr>
          <p:nvPr/>
        </p:nvSpPr>
        <p:spPr bwMode="auto">
          <a:xfrm>
            <a:off x="7854950" y="4349750"/>
            <a:ext cx="396875" cy="431800"/>
          </a:xfrm>
          <a:prstGeom prst="rect">
            <a:avLst/>
          </a:prstGeom>
          <a:solidFill>
            <a:srgbClr val="A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99" name="Line 74"/>
          <p:cNvSpPr>
            <a:spLocks noChangeShapeType="1"/>
          </p:cNvSpPr>
          <p:nvPr/>
        </p:nvSpPr>
        <p:spPr bwMode="auto">
          <a:xfrm>
            <a:off x="5802313" y="4133850"/>
            <a:ext cx="0" cy="1476375"/>
          </a:xfrm>
          <a:prstGeom prst="line">
            <a:avLst/>
          </a:prstGeom>
          <a:noFill/>
          <a:ln w="9525">
            <a:solidFill>
              <a:srgbClr val="9A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 spd="slow" advClick="0" advTm="6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  <p:bldP spid="21511" grpId="0"/>
      <p:bldP spid="21512" grpId="0"/>
      <p:bldP spid="21513" grpId="0"/>
      <p:bldP spid="21514" grpId="0"/>
      <p:bldP spid="21517" grpId="0"/>
      <p:bldP spid="21518" grpId="0"/>
      <p:bldP spid="21527" grpId="0" animBg="1"/>
      <p:bldP spid="21535" grpId="0" animBg="1"/>
      <p:bldP spid="21536" grpId="0" animBg="1"/>
      <p:bldP spid="21537" grpId="0" animBg="1"/>
      <p:bldP spid="21538" grpId="0" animBg="1"/>
      <p:bldP spid="21539" grpId="0" animBg="1"/>
      <p:bldP spid="21540" grpId="0" animBg="1"/>
      <p:bldP spid="215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6000" smtClean="0">
                <a:ea typeface="華康墨字體(P)" pitchFamily="2" charset="-120"/>
              </a:rPr>
              <a:t>彰師大校友會</a:t>
            </a:r>
          </a:p>
        </p:txBody>
      </p:sp>
      <p:sp>
        <p:nvSpPr>
          <p:cNvPr id="21507" name="Line 4"/>
          <p:cNvSpPr>
            <a:spLocks noChangeShapeType="1"/>
          </p:cNvSpPr>
          <p:nvPr/>
        </p:nvSpPr>
        <p:spPr bwMode="auto">
          <a:xfrm>
            <a:off x="358775" y="1376363"/>
            <a:ext cx="8497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508" name="Line 5"/>
          <p:cNvSpPr>
            <a:spLocks noChangeShapeType="1"/>
          </p:cNvSpPr>
          <p:nvPr/>
        </p:nvSpPr>
        <p:spPr bwMode="auto">
          <a:xfrm>
            <a:off x="8424863" y="90805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509" name="Line 6"/>
          <p:cNvSpPr>
            <a:spLocks noChangeShapeType="1"/>
          </p:cNvSpPr>
          <p:nvPr/>
        </p:nvSpPr>
        <p:spPr bwMode="auto">
          <a:xfrm flipH="1">
            <a:off x="7812088" y="1052513"/>
            <a:ext cx="612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35175" name="Picture 7" descr="08"/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933575"/>
            <a:ext cx="8229600" cy="3859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5177" name="Picture 9" descr="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325" y="1412875"/>
            <a:ext cx="6121400" cy="523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6673850" y="0"/>
            <a:ext cx="2470150" cy="49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6000">
                <a:ea typeface="超研澤粗行楷" pitchFamily="49" charset="-120"/>
              </a:rPr>
              <a:t>暗香浮動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6000">
                <a:ea typeface="超研澤粗行楷" pitchFamily="49" charset="-120"/>
              </a:rPr>
              <a:t>　　</a:t>
            </a: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6929438" y="1916113"/>
            <a:ext cx="1098550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6000">
                <a:ea typeface="超研澤粗行楷" pitchFamily="49" charset="-120"/>
              </a:rPr>
              <a:t>疏影徘徊</a:t>
            </a:r>
          </a:p>
        </p:txBody>
      </p:sp>
      <p:pic>
        <p:nvPicPr>
          <p:cNvPr id="138246" name="Picture 6" descr="11"/>
          <p:cNvPicPr>
            <a:picLocks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76250"/>
            <a:ext cx="7069138" cy="58515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48" name="Picture 8" descr="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76625"/>
            <a:ext cx="7056438" cy="33813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1" name="Picture 11" descr="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6200" cy="3835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15"/>
          <p:cNvSpPr>
            <a:spLocks noChangeArrowheads="1"/>
          </p:cNvSpPr>
          <p:nvPr/>
        </p:nvSpPr>
        <p:spPr bwMode="auto">
          <a:xfrm>
            <a:off x="8280400" y="4400550"/>
            <a:ext cx="576263" cy="612775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36" name="Rectangle 16"/>
          <p:cNvSpPr>
            <a:spLocks noChangeArrowheads="1"/>
          </p:cNvSpPr>
          <p:nvPr/>
        </p:nvSpPr>
        <p:spPr bwMode="auto">
          <a:xfrm>
            <a:off x="7812088" y="4905375"/>
            <a:ext cx="647700" cy="1187450"/>
          </a:xfrm>
          <a:prstGeom prst="rect">
            <a:avLst/>
          </a:prstGeom>
          <a:solidFill>
            <a:srgbClr val="000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37" name="Rectangle 17"/>
          <p:cNvSpPr>
            <a:spLocks noChangeArrowheads="1"/>
          </p:cNvSpPr>
          <p:nvPr/>
        </p:nvSpPr>
        <p:spPr bwMode="auto">
          <a:xfrm>
            <a:off x="7272338" y="944563"/>
            <a:ext cx="255587" cy="468312"/>
          </a:xfrm>
          <a:prstGeom prst="rect">
            <a:avLst/>
          </a:prstGeom>
          <a:solidFill>
            <a:srgbClr val="000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38" name="Rectangle 18"/>
          <p:cNvSpPr>
            <a:spLocks noChangeArrowheads="1"/>
          </p:cNvSpPr>
          <p:nvPr/>
        </p:nvSpPr>
        <p:spPr bwMode="auto">
          <a:xfrm>
            <a:off x="7380288" y="584200"/>
            <a:ext cx="576262" cy="43338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8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8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38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1382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38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000"/>
                                        <p:tgtEl>
                                          <p:spTgt spid="138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5619730" y="296863"/>
            <a:ext cx="341632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000" dirty="0">
                <a:solidFill>
                  <a:srgbClr val="E00000"/>
                </a:solidFill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春夏秋冬更迭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3000" dirty="0">
                <a:solidFill>
                  <a:srgbClr val="E00000"/>
                </a:solidFill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喜怒哀樂交錯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3000" dirty="0">
                <a:solidFill>
                  <a:srgbClr val="E00000"/>
                </a:solidFill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走過紅樓十年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3000" dirty="0">
                <a:solidFill>
                  <a:srgbClr val="E00000"/>
                </a:solidFill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風釆依舊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3000" dirty="0">
                <a:solidFill>
                  <a:srgbClr val="E00000"/>
                </a:solidFill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懷念深深</a:t>
            </a:r>
          </a:p>
        </p:txBody>
      </p:sp>
      <p:pic>
        <p:nvPicPr>
          <p:cNvPr id="143366" name="Picture 6" descr="4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363" cy="3065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7" name="Picture 7" descr="4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90875"/>
            <a:ext cx="4967288" cy="3667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8" name="Picture 8" descr="4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438" y="4367213"/>
            <a:ext cx="5262562" cy="2490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9" name="Picture 9" descr="4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13000"/>
            <a:ext cx="7118350" cy="444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70" name="Text Box 10"/>
          <p:cNvSpPr txBox="1">
            <a:spLocks noChangeArrowheads="1"/>
          </p:cNvSpPr>
          <p:nvPr/>
        </p:nvSpPr>
        <p:spPr bwMode="auto">
          <a:xfrm>
            <a:off x="287338" y="512763"/>
            <a:ext cx="4932362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9000">
                <a:solidFill>
                  <a:srgbClr val="AC0000"/>
                </a:solidFill>
                <a:ea typeface="超研澤粗行楷" pitchFamily="49" charset="-120"/>
              </a:rPr>
              <a:t>生日快樂</a:t>
            </a:r>
          </a:p>
        </p:txBody>
      </p:sp>
    </p:spTree>
  </p:cSld>
  <p:clrMapOvr>
    <a:masterClrMapping/>
  </p:clrMapOvr>
  <p:transition spd="med"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3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143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3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3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3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52" name="Picture 16" descr="47~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585788"/>
            <a:ext cx="8821737" cy="5713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3" descr="掃瞄00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2420938"/>
            <a:ext cx="1690687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4" descr="掃瞄0049"/>
          <p:cNvPicPr>
            <a:picLocks noChangeAspect="1" noChangeArrowheads="1"/>
          </p:cNvPicPr>
          <p:nvPr>
            <p:ph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7438" y="0"/>
            <a:ext cx="10125075" cy="11495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2346" name="Picture 10" descr="掃瞄000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14668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42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42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142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142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364163"/>
            <a:ext cx="8748712" cy="944562"/>
          </a:xfrm>
        </p:spPr>
        <p:txBody>
          <a:bodyPr/>
          <a:lstStyle/>
          <a:p>
            <a:pPr eaLnBrk="1" hangingPunct="1"/>
            <a:r>
              <a:rPr lang="zh-TW" altLang="en-US" sz="4000" dirty="0" smtClean="0">
                <a:solidFill>
                  <a:srgbClr val="AC0000"/>
                </a:solidFill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迴看射雕處  千里暮雲平</a:t>
            </a:r>
          </a:p>
        </p:txBody>
      </p:sp>
      <p:pic>
        <p:nvPicPr>
          <p:cNvPr id="149508" name="Picture 4" descr="4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0" y="441325"/>
            <a:ext cx="6913563" cy="45704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8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66" name="Picture 14" descr="未命名 -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12375">
            <a:off x="503238" y="800100"/>
            <a:ext cx="2720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9"/>
          <p:cNvSpPr>
            <a:spLocks noChangeArrowheads="1"/>
          </p:cNvSpPr>
          <p:nvPr/>
        </p:nvSpPr>
        <p:spPr bwMode="auto">
          <a:xfrm>
            <a:off x="2358231" y="5337175"/>
            <a:ext cx="6030119" cy="576263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 rot="897903">
            <a:off x="698500" y="798513"/>
            <a:ext cx="2944813" cy="3024187"/>
          </a:xfrm>
          <a:prstGeom prst="rect">
            <a:avLst/>
          </a:prstGeom>
          <a:noFill/>
          <a:ln w="15875">
            <a:solidFill>
              <a:srgbClr val="96969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3384550" y="549275"/>
            <a:ext cx="2843213" cy="10795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7632700" y="5229225"/>
            <a:ext cx="1295400" cy="13684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6633" name="Rectangle 11"/>
          <p:cNvSpPr>
            <a:spLocks noChangeArrowheads="1"/>
          </p:cNvSpPr>
          <p:nvPr/>
        </p:nvSpPr>
        <p:spPr bwMode="auto">
          <a:xfrm>
            <a:off x="1008063" y="1412875"/>
            <a:ext cx="2700337" cy="2736850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0013" y="50561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r>
              <a:rPr lang="zh-TW" altLang="en-US" sz="3000" kern="0" smtClean="0">
                <a:latin typeface="王漢宗粗鋼體一標準" panose="02020600000000000000" pitchFamily="18" charset="-120"/>
                <a:ea typeface="王漢宗粗鋼體一標準" panose="02020600000000000000" pitchFamily="18" charset="-120"/>
              </a:rPr>
              <a:t>水商畢業生資料處理科鍾孟憲謹製</a:t>
            </a:r>
            <a:endParaRPr lang="zh-TW" altLang="en-US" sz="3000" kern="0" dirty="0" smtClean="0">
              <a:latin typeface="王漢宗粗鋼體一標準" panose="02020600000000000000" pitchFamily="18" charset="-120"/>
              <a:ea typeface="王漢宗粗鋼體一標準" panose="02020600000000000000" pitchFamily="18" charset="-12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7" descr="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6911975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8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超研澤粗行楷" pitchFamily="49" charset="-120"/>
              </a:rPr>
              <a:t>草創之初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339975" y="3141663"/>
            <a:ext cx="32400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8000" b="1" dirty="0">
                <a:solidFill>
                  <a:srgbClr val="A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行書體" panose="02010609010101010101" pitchFamily="49" charset="-120"/>
                <a:ea typeface="華康行書體" panose="02010609010101010101" pitchFamily="49" charset="-120"/>
              </a:rPr>
              <a:t>祈</a:t>
            </a:r>
            <a:r>
              <a:rPr lang="zh-TW" altLang="en-US" sz="6000" b="1" dirty="0">
                <a:solidFill>
                  <a:srgbClr val="A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行書體" panose="02010609010101010101" pitchFamily="49" charset="-120"/>
                <a:ea typeface="華康行書體" panose="02010609010101010101" pitchFamily="49" charset="-120"/>
              </a:rPr>
              <a:t>福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-36513" y="4221163"/>
            <a:ext cx="32400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6000" b="1" dirty="0">
                <a:solidFill>
                  <a:srgbClr val="A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超研澤粗行楷" pitchFamily="49" charset="-120"/>
              </a:rPr>
              <a:t>會</a:t>
            </a:r>
            <a:r>
              <a:rPr lang="zh-TW" altLang="en-US" sz="8000" b="1" dirty="0">
                <a:solidFill>
                  <a:srgbClr val="A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超研澤粗行楷" pitchFamily="49" charset="-120"/>
              </a:rPr>
              <a:t>勘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3059113" y="5229225"/>
            <a:ext cx="32400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8000" b="1" dirty="0">
                <a:solidFill>
                  <a:srgbClr val="A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行書體" panose="02010609010101010101" pitchFamily="49" charset="-120"/>
                <a:ea typeface="華康行書體" panose="02010609010101010101" pitchFamily="49" charset="-120"/>
              </a:rPr>
              <a:t>落</a:t>
            </a:r>
            <a:r>
              <a:rPr lang="zh-TW" altLang="en-US" sz="6000" b="1" dirty="0">
                <a:solidFill>
                  <a:srgbClr val="A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行書體" panose="02010609010101010101" pitchFamily="49" charset="-120"/>
                <a:ea typeface="華康行書體" panose="02010609010101010101" pitchFamily="49" charset="-120"/>
              </a:rPr>
              <a:t>成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580063" y="4005263"/>
            <a:ext cx="32400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6000" b="1" dirty="0">
                <a:solidFill>
                  <a:srgbClr val="A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行書體" panose="02010609010101010101" pitchFamily="49" charset="-120"/>
                <a:ea typeface="華康行書體" panose="02010609010101010101" pitchFamily="49" charset="-120"/>
              </a:rPr>
              <a:t>動</a:t>
            </a:r>
            <a:r>
              <a:rPr lang="zh-TW" altLang="en-US" sz="8000" b="1" dirty="0">
                <a:solidFill>
                  <a:srgbClr val="A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行書體" panose="02010609010101010101" pitchFamily="49" charset="-120"/>
                <a:ea typeface="華康行書體" panose="02010609010101010101" pitchFamily="49" charset="-120"/>
              </a:rPr>
              <a:t>土</a:t>
            </a:r>
          </a:p>
        </p:txBody>
      </p:sp>
      <p:pic>
        <p:nvPicPr>
          <p:cNvPr id="33806" name="Picture 14" descr="31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388" y="1736725"/>
            <a:ext cx="1943100" cy="835025"/>
          </a:xfrm>
          <a:prstGeom prst="rect">
            <a:avLst/>
          </a:prstGeom>
          <a:noFill/>
          <a:ln w="19050">
            <a:solidFill>
              <a:srgbClr val="A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8" name="Picture 16" descr="41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1735138"/>
            <a:ext cx="1943100" cy="838200"/>
          </a:xfrm>
          <a:prstGeom prst="rect">
            <a:avLst/>
          </a:prstGeom>
          <a:noFill/>
          <a:ln w="19050">
            <a:solidFill>
              <a:srgbClr val="A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2" name="Picture 20" descr="61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1720850"/>
            <a:ext cx="1943100" cy="836613"/>
          </a:xfrm>
          <a:prstGeom prst="rect">
            <a:avLst/>
          </a:prstGeom>
          <a:noFill/>
          <a:ln w="19050">
            <a:solidFill>
              <a:srgbClr val="A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Line 25"/>
          <p:cNvSpPr>
            <a:spLocks noChangeShapeType="1"/>
          </p:cNvSpPr>
          <p:nvPr/>
        </p:nvSpPr>
        <p:spPr bwMode="auto">
          <a:xfrm flipV="1">
            <a:off x="215900" y="1268413"/>
            <a:ext cx="8640763" cy="323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8" name="Line 26"/>
          <p:cNvSpPr>
            <a:spLocks noChangeShapeType="1"/>
          </p:cNvSpPr>
          <p:nvPr/>
        </p:nvSpPr>
        <p:spPr bwMode="auto">
          <a:xfrm>
            <a:off x="8388350" y="404813"/>
            <a:ext cx="360363" cy="6264275"/>
          </a:xfrm>
          <a:prstGeom prst="line">
            <a:avLst/>
          </a:prstGeom>
          <a:noFill/>
          <a:ln w="9525">
            <a:solidFill>
              <a:srgbClr val="A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33802" name="Picture 10" descr="21"/>
          <p:cNvPicPr>
            <a:picLocks noChangeAspect="1" noChangeArrowheads="1"/>
          </p:cNvPicPr>
          <p:nvPr>
            <p:ph idx="1"/>
          </p:nvPr>
        </p:nvPicPr>
        <p:blipFill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85000" y="1716088"/>
            <a:ext cx="1943100" cy="849312"/>
          </a:xfrm>
          <a:noFill/>
          <a:ln w="19050">
            <a:solidFill>
              <a:srgbClr val="A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10" name="Rectangle 27"/>
          <p:cNvSpPr>
            <a:spLocks noChangeArrowheads="1"/>
          </p:cNvSpPr>
          <p:nvPr/>
        </p:nvSpPr>
        <p:spPr bwMode="auto">
          <a:xfrm rot="-245137">
            <a:off x="8472488" y="835025"/>
            <a:ext cx="396875" cy="39528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11" name="Rectangle 28"/>
          <p:cNvSpPr>
            <a:spLocks noChangeArrowheads="1"/>
          </p:cNvSpPr>
          <p:nvPr/>
        </p:nvSpPr>
        <p:spPr bwMode="auto">
          <a:xfrm>
            <a:off x="8208963" y="1376363"/>
            <a:ext cx="180975" cy="144462"/>
          </a:xfrm>
          <a:prstGeom prst="rect">
            <a:avLst/>
          </a:prstGeom>
          <a:solidFill>
            <a:srgbClr val="A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</p:spTree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797" grpId="1"/>
      <p:bldP spid="33798" grpId="0"/>
      <p:bldP spid="33798" grpId="1"/>
      <p:bldP spid="33799" grpId="0"/>
      <p:bldP spid="33799" grpId="1"/>
      <p:bldP spid="33796" grpId="0"/>
      <p:bldP spid="3379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 descr="001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5513" y="692150"/>
            <a:ext cx="6948487" cy="603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0"/>
            <a:ext cx="27352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6000" dirty="0">
                <a:solidFill>
                  <a:srgbClr val="A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行書體" panose="02010609010101010101" pitchFamily="49" charset="-120"/>
                <a:ea typeface="華康行書體" panose="02010609010101010101" pitchFamily="49" charset="-120"/>
              </a:rPr>
              <a:t>動土</a:t>
            </a:r>
          </a:p>
        </p:txBody>
      </p:sp>
      <p:sp>
        <p:nvSpPr>
          <p:cNvPr id="29707" name="Rectangle 11"/>
          <p:cNvSpPr>
            <a:spLocks noGrp="1" noChangeArrowheads="1"/>
          </p:cNvSpPr>
          <p:nvPr>
            <p:ph type="title"/>
          </p:nvPr>
        </p:nvSpPr>
        <p:spPr>
          <a:xfrm>
            <a:off x="574675" y="946150"/>
            <a:ext cx="8569325" cy="1158875"/>
          </a:xfrm>
        </p:spPr>
        <p:txBody>
          <a:bodyPr/>
          <a:lstStyle/>
          <a:p>
            <a:pPr eaLnBrk="1" hangingPunct="1"/>
            <a:r>
              <a:rPr lang="zh-TW" altLang="en-US" sz="3000" dirty="0" smtClean="0">
                <a:solidFill>
                  <a:srgbClr val="AC0000"/>
                </a:solidFill>
                <a:latin typeface="王漢宗粗鋼體一標準" panose="02020600000000000000" pitchFamily="18" charset="-120"/>
                <a:ea typeface="王漢宗粗鋼體一標準" panose="02020600000000000000" pitchFamily="18" charset="-120"/>
              </a:rPr>
              <a:t>陳廳長與地方首長，各級民意代表共同主持動土</a:t>
            </a:r>
          </a:p>
        </p:txBody>
      </p:sp>
      <p:pic>
        <p:nvPicPr>
          <p:cNvPr id="29701" name="Picture 5" descr="21"/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2020" y="3861048"/>
            <a:ext cx="4038600" cy="2595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3" name="Picture 7" descr="2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96852"/>
            <a:ext cx="3979862" cy="2593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 tmFilter="0,0; .5, 1; 1, 1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00" decel="100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5"/>
          <p:cNvSpPr>
            <a:spLocks noChangeArrowheads="1"/>
          </p:cNvSpPr>
          <p:nvPr/>
        </p:nvSpPr>
        <p:spPr bwMode="auto">
          <a:xfrm rot="900000">
            <a:off x="4581525" y="5205413"/>
            <a:ext cx="920750" cy="1296987"/>
          </a:xfrm>
          <a:prstGeom prst="rect">
            <a:avLst/>
          </a:prstGeom>
          <a:solidFill>
            <a:srgbClr val="A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0" y="0"/>
            <a:ext cx="27352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6000" dirty="0">
                <a:solidFill>
                  <a:srgbClr val="A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行書體" panose="02010609010101010101" pitchFamily="49" charset="-120"/>
                <a:ea typeface="華康行書體" panose="02010609010101010101" pitchFamily="49" charset="-120"/>
              </a:rPr>
              <a:t>祈福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863600" y="1089025"/>
            <a:ext cx="85693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000" dirty="0">
                <a:solidFill>
                  <a:srgbClr val="AC0000"/>
                </a:solidFill>
                <a:latin typeface="王漢宗粗鋼體一標準" panose="02020600000000000000" pitchFamily="18" charset="-120"/>
                <a:ea typeface="王漢宗粗鋼體一標準" panose="02020600000000000000" pitchFamily="18" charset="-120"/>
              </a:rPr>
              <a:t>整地工程施工前向當地廟宇祈福</a:t>
            </a:r>
          </a:p>
        </p:txBody>
      </p:sp>
      <p:pic>
        <p:nvPicPr>
          <p:cNvPr id="41993" name="Picture 9" descr="31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3897313"/>
            <a:ext cx="4043362" cy="2703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5" name="Picture 11" descr="32"/>
          <p:cNvPicPr>
            <a:picLocks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95850" y="2241550"/>
            <a:ext cx="4038600" cy="269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1" name="Rectangle 21"/>
          <p:cNvSpPr>
            <a:spLocks noChangeArrowheads="1"/>
          </p:cNvSpPr>
          <p:nvPr/>
        </p:nvSpPr>
        <p:spPr bwMode="auto">
          <a:xfrm>
            <a:off x="5256213" y="6273800"/>
            <a:ext cx="1655762" cy="395288"/>
          </a:xfrm>
          <a:prstGeom prst="rect">
            <a:avLst/>
          </a:prstGeom>
          <a:noFill/>
          <a:ln w="9525">
            <a:solidFill>
              <a:srgbClr val="FFB9B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152" name="Rectangle 22"/>
          <p:cNvSpPr>
            <a:spLocks noChangeArrowheads="1"/>
          </p:cNvSpPr>
          <p:nvPr/>
        </p:nvSpPr>
        <p:spPr bwMode="auto">
          <a:xfrm>
            <a:off x="431800" y="3213100"/>
            <a:ext cx="396875" cy="431800"/>
          </a:xfrm>
          <a:prstGeom prst="rect">
            <a:avLst/>
          </a:prstGeom>
          <a:noFill/>
          <a:ln w="9525">
            <a:solidFill>
              <a:srgbClr val="A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153" name="Line 26"/>
          <p:cNvSpPr>
            <a:spLocks noChangeShapeType="1"/>
          </p:cNvSpPr>
          <p:nvPr/>
        </p:nvSpPr>
        <p:spPr bwMode="auto">
          <a:xfrm>
            <a:off x="1223963" y="1016000"/>
            <a:ext cx="4427537" cy="0"/>
          </a:xfrm>
          <a:prstGeom prst="line">
            <a:avLst/>
          </a:prstGeom>
          <a:noFill/>
          <a:ln w="9525">
            <a:solidFill>
              <a:srgbClr val="A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4" name="Rectangle 29"/>
          <p:cNvSpPr>
            <a:spLocks noChangeArrowheads="1"/>
          </p:cNvSpPr>
          <p:nvPr/>
        </p:nvSpPr>
        <p:spPr bwMode="auto">
          <a:xfrm rot="-2700000">
            <a:off x="755650" y="2781300"/>
            <a:ext cx="755650" cy="755650"/>
          </a:xfrm>
          <a:prstGeom prst="rect">
            <a:avLst/>
          </a:prstGeom>
          <a:solidFill>
            <a:srgbClr val="A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155" name="Rectangle 30"/>
          <p:cNvSpPr>
            <a:spLocks noChangeArrowheads="1"/>
          </p:cNvSpPr>
          <p:nvPr/>
        </p:nvSpPr>
        <p:spPr bwMode="auto">
          <a:xfrm>
            <a:off x="5508625" y="296863"/>
            <a:ext cx="1079500" cy="1079500"/>
          </a:xfrm>
          <a:prstGeom prst="rect">
            <a:avLst/>
          </a:prstGeom>
          <a:solidFill>
            <a:srgbClr val="EA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156" name="Text Box 31"/>
          <p:cNvSpPr txBox="1">
            <a:spLocks noChangeArrowheads="1"/>
          </p:cNvSpPr>
          <p:nvPr/>
        </p:nvSpPr>
        <p:spPr bwMode="auto">
          <a:xfrm>
            <a:off x="5435600" y="115888"/>
            <a:ext cx="8270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8000" dirty="0">
                <a:ea typeface="超研澤粗行楷" pitchFamily="49" charset="-120"/>
              </a:rPr>
              <a:t>福</a:t>
            </a:r>
          </a:p>
        </p:txBody>
      </p:sp>
      <p:sp>
        <p:nvSpPr>
          <p:cNvPr id="6157" name="Text Box 32"/>
          <p:cNvSpPr txBox="1">
            <a:spLocks noChangeArrowheads="1"/>
          </p:cNvSpPr>
          <p:nvPr/>
        </p:nvSpPr>
        <p:spPr bwMode="auto">
          <a:xfrm rot="900000">
            <a:off x="4558497" y="5172075"/>
            <a:ext cx="954107" cy="16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 b="1" dirty="0">
                <a:solidFill>
                  <a:srgbClr val="FFB9B9"/>
                </a:solidFill>
                <a:latin typeface="王漢宗中隸書繁" panose="02000500000000000000" pitchFamily="2" charset="-120"/>
                <a:ea typeface="王漢宗中隸書繁" panose="02000500000000000000" pitchFamily="2" charset="-120"/>
              </a:rPr>
              <a:t>平安</a:t>
            </a:r>
          </a:p>
        </p:txBody>
      </p:sp>
    </p:spTree>
  </p:cSld>
  <p:clrMapOvr>
    <a:masterClrMapping/>
  </p:clrMapOvr>
  <p:transition spd="slow" advClick="0" advTm="3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 tmFilter="0,0; .5, 1; 1, 1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400" decel="100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400" decel="100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00" decel="100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3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40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419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" descr="002"/>
          <p:cNvPicPr>
            <a:picLocks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95625" y="1420813"/>
            <a:ext cx="6048375" cy="5437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0" y="0"/>
            <a:ext cx="27352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7000" b="1" dirty="0">
                <a:solidFill>
                  <a:srgbClr val="A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行書體" panose="02010609010101010101" pitchFamily="49" charset="-120"/>
                <a:ea typeface="華康行書體" panose="02010609010101010101" pitchFamily="49" charset="-120"/>
              </a:rPr>
              <a:t>會勘</a:t>
            </a: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863600" y="1089025"/>
            <a:ext cx="85693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000" dirty="0">
                <a:solidFill>
                  <a:srgbClr val="AC0000"/>
                </a:solidFill>
                <a:latin typeface="王漢宗粗鋼體一標準" panose="02020600000000000000" pitchFamily="18" charset="-120"/>
                <a:ea typeface="王漢宗粗鋼體一標準" panose="02020600000000000000" pitchFamily="18" charset="-120"/>
              </a:rPr>
              <a:t>上級長官蒞校關心工程進度</a:t>
            </a:r>
          </a:p>
        </p:txBody>
      </p:sp>
      <p:pic>
        <p:nvPicPr>
          <p:cNvPr id="45068" name="Picture 12" descr="5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5057" y="3969061"/>
            <a:ext cx="4017631" cy="2647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42"/>
          <p:cNvPicPr>
            <a:picLocks noChangeAspect="1" noChangeArrowheads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532" y="2096579"/>
            <a:ext cx="4417970" cy="2844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3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 tmFilter="0,0; .5, 1; 1, 1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450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3" y="728663"/>
            <a:ext cx="7848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0" y="0"/>
            <a:ext cx="27352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6000" dirty="0">
                <a:solidFill>
                  <a:srgbClr val="A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行書體" panose="02010609010101010101" pitchFamily="49" charset="-120"/>
                <a:ea typeface="華康行書體" panose="02010609010101010101" pitchFamily="49" charset="-120"/>
              </a:rPr>
              <a:t>落成</a:t>
            </a: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574675" y="1197235"/>
            <a:ext cx="194468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3000" dirty="0">
                <a:solidFill>
                  <a:srgbClr val="AC0000"/>
                </a:solidFill>
                <a:latin typeface="王漢宗粗鋼體一標準" panose="02020600000000000000" pitchFamily="18" charset="-120"/>
                <a:ea typeface="王漢宗粗鋼體一標準" panose="02020600000000000000" pitchFamily="18" charset="-120"/>
              </a:rPr>
              <a:t>紅樓十年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1403350" y="1773498"/>
            <a:ext cx="60483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000">
                <a:solidFill>
                  <a:srgbClr val="AC0000"/>
                </a:solidFill>
                <a:latin typeface="王漢宗粗鋼體一標準" panose="02020600000000000000" pitchFamily="18" charset="-120"/>
                <a:ea typeface="王漢宗粗鋼體一標準" panose="02020600000000000000" pitchFamily="18" charset="-120"/>
              </a:rPr>
              <a:t>一磚一瓦　　都是您的堅持和理想</a:t>
            </a: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1368425" y="2457710"/>
            <a:ext cx="60483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000">
                <a:solidFill>
                  <a:srgbClr val="AC0000"/>
                </a:solidFill>
                <a:latin typeface="王漢宗粗鋼體一標準" panose="02020600000000000000" pitchFamily="18" charset="-120"/>
                <a:ea typeface="王漢宗粗鋼體一標準" panose="02020600000000000000" pitchFamily="18" charset="-120"/>
              </a:rPr>
              <a:t>一草一木　　都是您的用心和期盼</a:t>
            </a:r>
          </a:p>
        </p:txBody>
      </p:sp>
      <p:pic>
        <p:nvPicPr>
          <p:cNvPr id="8199" name="Picture 11" descr="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4138" y="-108012"/>
            <a:ext cx="1439862" cy="699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8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57349" grpId="0"/>
      <p:bldP spid="57351" grpId="0"/>
      <p:bldP spid="573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93" name="Picture 25" descr="7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200" y="873125"/>
            <a:ext cx="7118350" cy="579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215900" y="225425"/>
            <a:ext cx="3276600" cy="5768975"/>
          </a:xfrm>
          <a:prstGeom prst="rect">
            <a:avLst/>
          </a:prstGeom>
          <a:solidFill>
            <a:srgbClr val="AC0000">
              <a:alpha val="5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3024188" y="4833938"/>
            <a:ext cx="5940425" cy="1835150"/>
          </a:xfrm>
          <a:prstGeom prst="rect">
            <a:avLst/>
          </a:prstGeom>
          <a:solidFill>
            <a:srgbClr val="FFB9B9">
              <a:alpha val="2588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221" name="Rectangle 10"/>
          <p:cNvSpPr>
            <a:spLocks noChangeArrowheads="1"/>
          </p:cNvSpPr>
          <p:nvPr/>
        </p:nvSpPr>
        <p:spPr bwMode="auto">
          <a:xfrm rot="-668178">
            <a:off x="611188" y="692150"/>
            <a:ext cx="2879725" cy="2052638"/>
          </a:xfrm>
          <a:prstGeom prst="rect">
            <a:avLst/>
          </a:prstGeom>
          <a:noFill/>
          <a:ln w="9525">
            <a:solidFill>
              <a:srgbClr val="9A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222" name="Rectangle 11"/>
          <p:cNvSpPr>
            <a:spLocks noChangeArrowheads="1"/>
          </p:cNvSpPr>
          <p:nvPr/>
        </p:nvSpPr>
        <p:spPr bwMode="auto">
          <a:xfrm rot="528701">
            <a:off x="6048375" y="4868863"/>
            <a:ext cx="2195513" cy="1511300"/>
          </a:xfrm>
          <a:prstGeom prst="rect">
            <a:avLst/>
          </a:prstGeom>
          <a:noFill/>
          <a:ln w="9525">
            <a:solidFill>
              <a:srgbClr val="9A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223" name="Rectangle 12"/>
          <p:cNvSpPr>
            <a:spLocks noChangeArrowheads="1"/>
          </p:cNvSpPr>
          <p:nvPr/>
        </p:nvSpPr>
        <p:spPr bwMode="auto">
          <a:xfrm>
            <a:off x="971550" y="4365625"/>
            <a:ext cx="2771775" cy="2087563"/>
          </a:xfrm>
          <a:prstGeom prst="rect">
            <a:avLst/>
          </a:prstGeom>
          <a:noFill/>
          <a:ln w="9525">
            <a:solidFill>
              <a:srgbClr val="9A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224" name="Rectangle 13"/>
          <p:cNvSpPr>
            <a:spLocks noChangeArrowheads="1"/>
          </p:cNvSpPr>
          <p:nvPr/>
        </p:nvSpPr>
        <p:spPr bwMode="auto">
          <a:xfrm>
            <a:off x="3167063" y="2241550"/>
            <a:ext cx="3565525" cy="2411413"/>
          </a:xfrm>
          <a:prstGeom prst="rect">
            <a:avLst/>
          </a:prstGeom>
          <a:noFill/>
          <a:ln w="9525">
            <a:solidFill>
              <a:srgbClr val="9A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225" name="Rectangle 14"/>
          <p:cNvSpPr>
            <a:spLocks noChangeArrowheads="1"/>
          </p:cNvSpPr>
          <p:nvPr/>
        </p:nvSpPr>
        <p:spPr bwMode="auto">
          <a:xfrm>
            <a:off x="6985000" y="225425"/>
            <a:ext cx="1944688" cy="2195513"/>
          </a:xfrm>
          <a:prstGeom prst="rect">
            <a:avLst/>
          </a:prstGeom>
          <a:noFill/>
          <a:ln w="9525">
            <a:solidFill>
              <a:srgbClr val="9A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58386" name="Picture 18" descr="6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188913"/>
            <a:ext cx="7164388" cy="323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7947025" y="1592263"/>
            <a:ext cx="94615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ea typeface="超研澤粗行楷" pitchFamily="49" charset="-120"/>
              </a:rPr>
              <a:t>大門</a:t>
            </a: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395288" y="2060575"/>
            <a:ext cx="946150" cy="29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ea typeface="超研澤粗行楷" pitchFamily="49" charset="-120"/>
              </a:rPr>
              <a:t>鳥瞰水商</a:t>
            </a:r>
          </a:p>
        </p:txBody>
      </p:sp>
      <p:pic>
        <p:nvPicPr>
          <p:cNvPr id="58390" name="Picture 22" descr="6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3289">
            <a:off x="787400" y="1063625"/>
            <a:ext cx="7569200" cy="4730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7200900" y="225425"/>
            <a:ext cx="946150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ea typeface="超研澤粗行楷" pitchFamily="49" charset="-120"/>
              </a:rPr>
              <a:t>活動中心</a:t>
            </a:r>
          </a:p>
        </p:txBody>
      </p:sp>
      <p:pic>
        <p:nvPicPr>
          <p:cNvPr id="58392" name="Picture 24" descr="7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65995">
            <a:off x="1908175" y="2565400"/>
            <a:ext cx="4854575" cy="3114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4" name="Text Box 26"/>
          <p:cNvSpPr txBox="1">
            <a:spLocks noChangeArrowheads="1"/>
          </p:cNvSpPr>
          <p:nvPr/>
        </p:nvSpPr>
        <p:spPr bwMode="auto">
          <a:xfrm>
            <a:off x="358775" y="512763"/>
            <a:ext cx="94615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ea typeface="超研澤粗行楷" pitchFamily="49" charset="-120"/>
              </a:rPr>
              <a:t>圖書館</a:t>
            </a:r>
          </a:p>
        </p:txBody>
      </p:sp>
      <p:pic>
        <p:nvPicPr>
          <p:cNvPr id="58395" name="Picture 27" descr="8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45754">
            <a:off x="358775" y="2852738"/>
            <a:ext cx="5965825" cy="3775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6" name="Text Box 28"/>
          <p:cNvSpPr txBox="1">
            <a:spLocks noChangeArrowheads="1"/>
          </p:cNvSpPr>
          <p:nvPr/>
        </p:nvSpPr>
        <p:spPr bwMode="auto">
          <a:xfrm>
            <a:off x="5795963" y="657225"/>
            <a:ext cx="946150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ea typeface="超研澤粗行楷" pitchFamily="49" charset="-120"/>
              </a:rPr>
              <a:t>行政大樓</a:t>
            </a:r>
          </a:p>
        </p:txBody>
      </p:sp>
      <p:pic>
        <p:nvPicPr>
          <p:cNvPr id="58397" name="Picture 29" descr="8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850" y="1000125"/>
            <a:ext cx="7226300" cy="48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8" name="Text Box 30"/>
          <p:cNvSpPr txBox="1">
            <a:spLocks noChangeArrowheads="1"/>
          </p:cNvSpPr>
          <p:nvPr/>
        </p:nvSpPr>
        <p:spPr bwMode="auto">
          <a:xfrm rot="-153227">
            <a:off x="323850" y="5553075"/>
            <a:ext cx="38528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ea typeface="超研澤粗行楷" pitchFamily="49" charset="-120"/>
              </a:rPr>
              <a:t>教學大樓</a:t>
            </a:r>
          </a:p>
        </p:txBody>
      </p:sp>
      <p:pic>
        <p:nvPicPr>
          <p:cNvPr id="58399" name="Picture 31" descr="9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508250"/>
            <a:ext cx="6324600" cy="4349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00" name="Text Box 32"/>
          <p:cNvSpPr txBox="1">
            <a:spLocks noChangeArrowheads="1"/>
          </p:cNvSpPr>
          <p:nvPr/>
        </p:nvSpPr>
        <p:spPr bwMode="auto">
          <a:xfrm>
            <a:off x="1584325" y="1449388"/>
            <a:ext cx="25209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ea typeface="超研澤粗行楷" pitchFamily="49" charset="-120"/>
              </a:rPr>
              <a:t>宿舍</a:t>
            </a:r>
          </a:p>
        </p:txBody>
      </p:sp>
      <p:pic>
        <p:nvPicPr>
          <p:cNvPr id="58402" name="Picture 34" descr="9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6254750" cy="4152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03" name="Text Box 35"/>
          <p:cNvSpPr txBox="1">
            <a:spLocks noChangeArrowheads="1"/>
          </p:cNvSpPr>
          <p:nvPr/>
        </p:nvSpPr>
        <p:spPr bwMode="auto">
          <a:xfrm>
            <a:off x="6840538" y="4905375"/>
            <a:ext cx="94615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ea typeface="超研澤粗行楷" pitchFamily="49" charset="-120"/>
              </a:rPr>
              <a:t>操場</a:t>
            </a:r>
          </a:p>
        </p:txBody>
      </p:sp>
      <p:pic>
        <p:nvPicPr>
          <p:cNvPr id="58404" name="Picture 36" descr="10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75088"/>
            <a:ext cx="4319588" cy="2982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5" name="Picture 37" descr="20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413" y="0"/>
            <a:ext cx="4319587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06" name="Text Box 38"/>
          <p:cNvSpPr txBox="1">
            <a:spLocks noChangeArrowheads="1"/>
          </p:cNvSpPr>
          <p:nvPr/>
        </p:nvSpPr>
        <p:spPr bwMode="auto">
          <a:xfrm>
            <a:off x="4535488" y="3357563"/>
            <a:ext cx="42497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ea typeface="超研澤粗行楷" pitchFamily="49" charset="-120"/>
              </a:rPr>
              <a:t>國際會議廳</a:t>
            </a:r>
          </a:p>
        </p:txBody>
      </p:sp>
      <p:pic>
        <p:nvPicPr>
          <p:cNvPr id="58407" name="Picture 39" descr="008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44788"/>
            <a:ext cx="9155113" cy="3425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08" name="Text Box 40"/>
          <p:cNvSpPr txBox="1">
            <a:spLocks noChangeArrowheads="1"/>
          </p:cNvSpPr>
          <p:nvPr/>
        </p:nvSpPr>
        <p:spPr bwMode="auto">
          <a:xfrm>
            <a:off x="2467108" y="573087"/>
            <a:ext cx="23573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800" dirty="0">
                <a:ea typeface="超研澤粗行楷" pitchFamily="49" charset="-120"/>
              </a:rPr>
              <a:t>演藝廳</a:t>
            </a:r>
          </a:p>
        </p:txBody>
      </p:sp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0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30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0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30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000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58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0"/>
                                        <p:tgtEl>
                                          <p:spTgt spid="58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9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30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000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58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0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0"/>
                                        <p:tgtEl>
                                          <p:spTgt spid="58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0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0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3000"/>
                                        <p:tgtEl>
                                          <p:spTgt spid="58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0" fill="hold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0" fill="hold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0"/>
                                        <p:tgtEl>
                                          <p:spTgt spid="58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400" decel="100000"/>
                                        <p:tgtEl>
                                          <p:spTgt spid="58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400" decel="100000" fill="hold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400" decel="100000" fill="hold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400" decel="100000" fill="hold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0"/>
                                        <p:tgtEl>
                                          <p:spTgt spid="58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0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0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3000"/>
                                        <p:tgtEl>
                                          <p:spTgt spid="58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3000" fill="hold"/>
                                        <p:tgtEl>
                                          <p:spTgt spid="58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000" fill="hold"/>
                                        <p:tgtEl>
                                          <p:spTgt spid="58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58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58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3000"/>
                                        <p:tgtEl>
                                          <p:spTgt spid="58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3000"/>
                                        <p:tgtEl>
                                          <p:spTgt spid="58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0"/>
                                        <p:tgtEl>
                                          <p:spTgt spid="58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60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3000"/>
                                        <p:tgtEl>
                                          <p:spTgt spid="58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3000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000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0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3000" fill="hold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000" fill="hold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3000"/>
                                        <p:tgtEl>
                                          <p:spTgt spid="58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7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3000" fill="hold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000" fill="hold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000" fill="hold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000" fill="hold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3000"/>
                                        <p:tgtEl>
                                          <p:spTgt spid="58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0"/>
                                        <p:tgtEl>
                                          <p:spTgt spid="58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183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3000"/>
                                        <p:tgtEl>
                                          <p:spTgt spid="58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3000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000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000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3000"/>
                                        <p:tgtEl>
                                          <p:spTgt spid="58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3000" fill="hold"/>
                                        <p:tgtEl>
                                          <p:spTgt spid="58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000" fill="hold"/>
                                        <p:tgtEl>
                                          <p:spTgt spid="58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19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3000"/>
                                        <p:tgtEl>
                                          <p:spTgt spid="58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3000" fill="hold"/>
                                        <p:tgtEl>
                                          <p:spTgt spid="58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000" fill="hold"/>
                                        <p:tgtEl>
                                          <p:spTgt spid="58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3000"/>
                                        <p:tgtEl>
                                          <p:spTgt spid="58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3000" fill="hold"/>
                                        <p:tgtEl>
                                          <p:spTgt spid="58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3000" fill="hold"/>
                                        <p:tgtEl>
                                          <p:spTgt spid="58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0"/>
                                        <p:tgtEl>
                                          <p:spTgt spid="58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0"/>
                                        <p:tgtEl>
                                          <p:spTgt spid="58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0"/>
                                        <p:tgtEl>
                                          <p:spTgt spid="58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11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3000"/>
                                        <p:tgtEl>
                                          <p:spTgt spid="58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3000"/>
                                        <p:tgtEl>
                                          <p:spTgt spid="584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000"/>
                                        <p:tgtEl>
                                          <p:spTgt spid="58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000"/>
                                        <p:tgtEl>
                                          <p:spTgt spid="58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3000"/>
                                        <p:tgtEl>
                                          <p:spTgt spid="58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3000"/>
                                        <p:tgtEl>
                                          <p:spTgt spid="584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3000"/>
                                        <p:tgtEl>
                                          <p:spTgt spid="58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000"/>
                                        <p:tgtEl>
                                          <p:spTgt spid="58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3000"/>
                                        <p:tgtEl>
                                          <p:spTgt spid="58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3000" fill="hold"/>
                                        <p:tgtEl>
                                          <p:spTgt spid="58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000" fill="hold"/>
                                        <p:tgtEl>
                                          <p:spTgt spid="58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2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155" decel="100000"/>
                                        <p:tgtEl>
                                          <p:spTgt spid="584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1155" decel="100000"/>
                                        <p:tgtEl>
                                          <p:spTgt spid="5840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840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4" dur="1155" fill="hold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6" dur="1155" fill="hold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0"/>
                                        <p:tgtEl>
                                          <p:spTgt spid="58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4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3000"/>
                                        <p:tgtEl>
                                          <p:spTgt spid="58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3000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000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7" grpId="0"/>
      <p:bldP spid="58387" grpId="1"/>
      <p:bldP spid="58389" grpId="0"/>
      <p:bldP spid="58389" grpId="1"/>
      <p:bldP spid="58391" grpId="0"/>
      <p:bldP spid="58394" grpId="0"/>
      <p:bldP spid="58394" grpId="1"/>
      <p:bldP spid="58396" grpId="0"/>
      <p:bldP spid="58396" grpId="1"/>
      <p:bldP spid="58398" grpId="0"/>
      <p:bldP spid="58398" grpId="1"/>
      <p:bldP spid="58400" grpId="0"/>
      <p:bldP spid="58400" grpId="1"/>
      <p:bldP spid="58403" grpId="0"/>
      <p:bldP spid="58403" grpId="1"/>
      <p:bldP spid="58406" grpId="0"/>
      <p:bldP spid="58406" grpId="1"/>
      <p:bldP spid="58408" grpId="0"/>
      <p:bldP spid="5840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4"/>
          <p:cNvSpPr>
            <a:spLocks noChangeArrowheads="1"/>
          </p:cNvSpPr>
          <p:nvPr/>
        </p:nvSpPr>
        <p:spPr bwMode="auto">
          <a:xfrm>
            <a:off x="250825" y="5373688"/>
            <a:ext cx="684213" cy="1223962"/>
          </a:xfrm>
          <a:prstGeom prst="rect">
            <a:avLst/>
          </a:prstGeom>
          <a:solidFill>
            <a:srgbClr val="9A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超研澤粗行楷" pitchFamily="49" charset="-120"/>
              </a:rPr>
              <a:t>銅雕校訓</a:t>
            </a:r>
          </a:p>
        </p:txBody>
      </p:sp>
      <p:sp>
        <p:nvSpPr>
          <p:cNvPr id="67596" name="Text Box 12"/>
          <p:cNvSpPr txBox="1">
            <a:spLocks noChangeArrowheads="1"/>
          </p:cNvSpPr>
          <p:nvPr/>
        </p:nvSpPr>
        <p:spPr bwMode="auto">
          <a:xfrm>
            <a:off x="287338" y="2133600"/>
            <a:ext cx="8856662" cy="10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500" dirty="0">
                <a:solidFill>
                  <a:srgbClr val="9A0000"/>
                </a:solidFill>
                <a:ea typeface="超研澤粗行楷" pitchFamily="49" charset="-120"/>
              </a:rPr>
              <a:t>誠、敬、謙、和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2400" dirty="0">
                <a:solidFill>
                  <a:srgbClr val="9A0000"/>
                </a:solidFill>
                <a:ea typeface="超研澤粗行楷" pitchFamily="49" charset="-120"/>
              </a:rPr>
              <a:t>以銅雕壁畫呈現，期能內化於心，形之於外，勉勵學子傳承實踐</a:t>
            </a:r>
          </a:p>
        </p:txBody>
      </p:sp>
      <p:sp>
        <p:nvSpPr>
          <p:cNvPr id="10245" name="Rectangle 13"/>
          <p:cNvSpPr>
            <a:spLocks noChangeArrowheads="1"/>
          </p:cNvSpPr>
          <p:nvPr/>
        </p:nvSpPr>
        <p:spPr bwMode="auto">
          <a:xfrm>
            <a:off x="8172450" y="3752850"/>
            <a:ext cx="792163" cy="755650"/>
          </a:xfrm>
          <a:prstGeom prst="rect">
            <a:avLst/>
          </a:prstGeom>
          <a:solidFill>
            <a:srgbClr val="B6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67591" name="Picture 7" descr="301"/>
          <p:cNvPicPr>
            <a:picLocks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238" y="3968750"/>
            <a:ext cx="8229600" cy="1863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601" name="Text Box 17"/>
          <p:cNvSpPr txBox="1">
            <a:spLocks noChangeArrowheads="1"/>
          </p:cNvSpPr>
          <p:nvPr/>
        </p:nvSpPr>
        <p:spPr bwMode="auto">
          <a:xfrm>
            <a:off x="7920038" y="944563"/>
            <a:ext cx="94615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solidFill>
                  <a:srgbClr val="9A0000"/>
                </a:solidFill>
                <a:ea typeface="超研澤粗行楷" pitchFamily="49" charset="-120"/>
              </a:rPr>
              <a:t>鳳凰朝陽</a:t>
            </a:r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215900" y="2168525"/>
            <a:ext cx="94615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000">
                <a:solidFill>
                  <a:srgbClr val="9A0000"/>
                </a:solidFill>
                <a:ea typeface="超研澤粗行楷" pitchFamily="49" charset="-120"/>
              </a:rPr>
              <a:t>鯉魚化龍</a:t>
            </a:r>
          </a:p>
        </p:txBody>
      </p:sp>
      <p:pic>
        <p:nvPicPr>
          <p:cNvPr id="67603" name="Picture 19" descr="3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7288" y="1412875"/>
            <a:ext cx="2767012" cy="4679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6" name="Picture 22" descr="30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938" y="1916113"/>
            <a:ext cx="2936875" cy="4745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8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/>
      <p:bldP spid="67596" grpId="0"/>
      <p:bldP spid="67596" grpId="1"/>
      <p:bldP spid="67601" grpId="0"/>
      <p:bldP spid="67602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Refined</Template>
  <TotalTime>1224</TotalTime>
  <Words>351</Words>
  <Application>Microsoft Office PowerPoint</Application>
  <PresentationFormat>如螢幕大小 (4:3)</PresentationFormat>
  <Paragraphs>92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7" baseType="lpstr">
      <vt:lpstr>Arial</vt:lpstr>
      <vt:lpstr>新細明體</vt:lpstr>
      <vt:lpstr>Calibri</vt:lpstr>
      <vt:lpstr>華康墨字體(P)</vt:lpstr>
      <vt:lpstr>華康行書體</vt:lpstr>
      <vt:lpstr>華康娃娃體</vt:lpstr>
      <vt:lpstr>王漢宗顏楷體繁</vt:lpstr>
      <vt:lpstr>標楷體</vt:lpstr>
      <vt:lpstr>超研澤粗行楷</vt:lpstr>
      <vt:lpstr>王漢宗中隸書繁</vt:lpstr>
      <vt:lpstr>王漢宗粗鋼體一標準</vt:lpstr>
      <vt:lpstr>預設簡報設計</vt:lpstr>
      <vt:lpstr>PowerPoint 簡報</vt:lpstr>
      <vt:lpstr>PowerPoint 簡報</vt:lpstr>
      <vt:lpstr>草創之初</vt:lpstr>
      <vt:lpstr>陳廳長與地方首長，各級民意代表共同主持動土</vt:lpstr>
      <vt:lpstr>PowerPoint 簡報</vt:lpstr>
      <vt:lpstr>PowerPoint 簡報</vt:lpstr>
      <vt:lpstr>PowerPoint 簡報</vt:lpstr>
      <vt:lpstr>PowerPoint 簡報</vt:lpstr>
      <vt:lpstr>銅雕校訓</vt:lpstr>
      <vt:lpstr>改制國立</vt:lpstr>
      <vt:lpstr>PowerPoint 簡報</vt:lpstr>
      <vt:lpstr>五葉松的孩子</vt:lpstr>
      <vt:lpstr>青春、活力</vt:lpstr>
      <vt:lpstr>全國校長會議</vt:lpstr>
      <vt:lpstr>總統、首長蒞校、賑災</vt:lpstr>
      <vt:lpstr>PowerPoint 簡報</vt:lpstr>
      <vt:lpstr>PowerPoint 簡報</vt:lpstr>
      <vt:lpstr>PowerPoint 簡報</vt:lpstr>
      <vt:lpstr>年輕真好</vt:lpstr>
      <vt:lpstr>彰師大校友會</vt:lpstr>
      <vt:lpstr>PowerPoint 簡報</vt:lpstr>
      <vt:lpstr>PowerPoint 簡報</vt:lpstr>
      <vt:lpstr>PowerPoint 簡報</vt:lpstr>
      <vt:lpstr>迴看射雕處  千里暮雲平</vt:lpstr>
      <vt:lpstr>PowerPoint 簡報</vt:lpstr>
    </vt:vector>
  </TitlesOfParts>
  <Company>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5</dc:creator>
  <cp:lastModifiedBy>user</cp:lastModifiedBy>
  <cp:revision>142</cp:revision>
  <dcterms:created xsi:type="dcterms:W3CDTF">2004-07-22T10:15:55Z</dcterms:created>
  <dcterms:modified xsi:type="dcterms:W3CDTF">2014-03-05T09:17:59Z</dcterms:modified>
</cp:coreProperties>
</file>