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2" r:id="rId1"/>
    <p:sldMasterId id="2147483769" r:id="rId2"/>
  </p:sldMasterIdLst>
  <p:notesMasterIdLst>
    <p:notesMasterId r:id="rId25"/>
  </p:notesMasterIdLst>
  <p:handoutMasterIdLst>
    <p:handoutMasterId r:id="rId26"/>
  </p:handoutMasterIdLst>
  <p:sldIdLst>
    <p:sldId id="256" r:id="rId3"/>
    <p:sldId id="346" r:id="rId4"/>
    <p:sldId id="347" r:id="rId5"/>
    <p:sldId id="345" r:id="rId6"/>
    <p:sldId id="348" r:id="rId7"/>
    <p:sldId id="349" r:id="rId8"/>
    <p:sldId id="350" r:id="rId9"/>
    <p:sldId id="351" r:id="rId10"/>
    <p:sldId id="352" r:id="rId11"/>
    <p:sldId id="353" r:id="rId12"/>
    <p:sldId id="354" r:id="rId13"/>
    <p:sldId id="358" r:id="rId14"/>
    <p:sldId id="355" r:id="rId15"/>
    <p:sldId id="356" r:id="rId16"/>
    <p:sldId id="357" r:id="rId17"/>
    <p:sldId id="359" r:id="rId18"/>
    <p:sldId id="360" r:id="rId19"/>
    <p:sldId id="361" r:id="rId20"/>
    <p:sldId id="362" r:id="rId21"/>
    <p:sldId id="363" r:id="rId22"/>
    <p:sldId id="364" r:id="rId23"/>
    <p:sldId id="365" r:id="rId24"/>
  </p:sldIdLst>
  <p:sldSz cx="9144000" cy="6858000" type="screen4x3"/>
  <p:notesSz cx="6734175" cy="98663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B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00FF"/>
    <a:srgbClr val="FFFFCC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中等深淺樣式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淺色樣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淺色樣式 2 - 輔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48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18142" cy="495029"/>
          </a:xfrm>
          <a:prstGeom prst="rect">
            <a:avLst/>
          </a:prstGeom>
        </p:spPr>
        <p:txBody>
          <a:bodyPr vert="horz" lIns="90755" tIns="45377" rIns="90755" bIns="45377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14476" y="0"/>
            <a:ext cx="2918142" cy="495029"/>
          </a:xfrm>
          <a:prstGeom prst="rect">
            <a:avLst/>
          </a:prstGeom>
        </p:spPr>
        <p:txBody>
          <a:bodyPr vert="horz" lIns="90755" tIns="45377" rIns="90755" bIns="45377" rtlCol="0"/>
          <a:lstStyle>
            <a:lvl1pPr algn="r">
              <a:defRPr sz="1200"/>
            </a:lvl1pPr>
          </a:lstStyle>
          <a:p>
            <a:fld id="{008EBE79-7799-405A-96BC-CC976C69999B}" type="datetimeFigureOut">
              <a:rPr lang="zh-TW" altLang="en-US" smtClean="0"/>
              <a:t>2020/3/27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2" y="9371286"/>
            <a:ext cx="2918142" cy="495029"/>
          </a:xfrm>
          <a:prstGeom prst="rect">
            <a:avLst/>
          </a:prstGeom>
        </p:spPr>
        <p:txBody>
          <a:bodyPr vert="horz" lIns="90755" tIns="45377" rIns="90755" bIns="45377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14476" y="9371286"/>
            <a:ext cx="2918142" cy="495029"/>
          </a:xfrm>
          <a:prstGeom prst="rect">
            <a:avLst/>
          </a:prstGeom>
        </p:spPr>
        <p:txBody>
          <a:bodyPr vert="horz" lIns="90755" tIns="45377" rIns="90755" bIns="45377" rtlCol="0" anchor="b"/>
          <a:lstStyle>
            <a:lvl1pPr algn="r">
              <a:defRPr sz="1200"/>
            </a:lvl1pPr>
          </a:lstStyle>
          <a:p>
            <a:fld id="{78F72CEA-9418-4402-A81F-4FF920E4CA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01670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18142" cy="495029"/>
          </a:xfrm>
          <a:prstGeom prst="rect">
            <a:avLst/>
          </a:prstGeom>
        </p:spPr>
        <p:txBody>
          <a:bodyPr vert="horz" lIns="90755" tIns="45377" rIns="90755" bIns="45377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14476" y="0"/>
            <a:ext cx="2918142" cy="495029"/>
          </a:xfrm>
          <a:prstGeom prst="rect">
            <a:avLst/>
          </a:prstGeom>
        </p:spPr>
        <p:txBody>
          <a:bodyPr vert="horz" lIns="90755" tIns="45377" rIns="90755" bIns="45377" rtlCol="0"/>
          <a:lstStyle>
            <a:lvl1pPr algn="r">
              <a:defRPr sz="1200"/>
            </a:lvl1pPr>
          </a:lstStyle>
          <a:p>
            <a:fld id="{7A5D38AC-8B01-4158-874C-DFB234EF9F62}" type="datetimeFigureOut">
              <a:rPr lang="zh-TW" altLang="en-US" smtClean="0"/>
              <a:t>2020/3/27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1235075"/>
            <a:ext cx="4432300" cy="3325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55" tIns="45377" rIns="90755" bIns="45377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3418" y="4748164"/>
            <a:ext cx="5387340" cy="3884861"/>
          </a:xfrm>
          <a:prstGeom prst="rect">
            <a:avLst/>
          </a:prstGeom>
        </p:spPr>
        <p:txBody>
          <a:bodyPr vert="horz" lIns="90755" tIns="45377" rIns="90755" bIns="45377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2" y="9371286"/>
            <a:ext cx="2918142" cy="495029"/>
          </a:xfrm>
          <a:prstGeom prst="rect">
            <a:avLst/>
          </a:prstGeom>
        </p:spPr>
        <p:txBody>
          <a:bodyPr vert="horz" lIns="90755" tIns="45377" rIns="90755" bIns="45377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14476" y="9371286"/>
            <a:ext cx="2918142" cy="495029"/>
          </a:xfrm>
          <a:prstGeom prst="rect">
            <a:avLst/>
          </a:prstGeom>
        </p:spPr>
        <p:txBody>
          <a:bodyPr vert="horz" lIns="90755" tIns="45377" rIns="90755" bIns="45377" rtlCol="0" anchor="b"/>
          <a:lstStyle>
            <a:lvl1pPr algn="r">
              <a:defRPr sz="1200"/>
            </a:lvl1pPr>
          </a:lstStyle>
          <a:p>
            <a:fld id="{53B8125F-D4EF-463F-9A51-11321995883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8016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8125F-D4EF-463F-9A51-113219958831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3510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06DE9BD-4969-4188-85D1-1EE84F221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69642-900E-4DED-98FB-D7A8AE94D2F1}" type="datetimeFigureOut">
              <a:rPr lang="en-US" altLang="zh-TW"/>
              <a:pPr>
                <a:defRPr/>
              </a:pPr>
              <a:t>3/27/2020</a:t>
            </a:fld>
            <a:endParaRPr lang="en-US" altLang="zh-TW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66D3BEE-74A5-4996-BDE8-46A55E69C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B7336E7-DC2E-41CE-8C52-DF0F795D0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DC722-DFAF-4B84-B9E1-5776F9CCFB7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61668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8D1D202-13A6-418F-A138-96E4DAB0D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A19AF-5530-412B-9974-44984B57A631}" type="datetimeFigureOut">
              <a:rPr lang="en-US" altLang="zh-TW"/>
              <a:pPr>
                <a:defRPr/>
              </a:pPr>
              <a:t>3/27/2020</a:t>
            </a:fld>
            <a:endParaRPr lang="en-US" altLang="zh-TW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96F627D-D78A-4829-BAF2-AD347424E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4408A80-A42C-4C4D-ADC3-D13B212AB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2C741-0CA9-4A62-A1E5-3E3E956FCD2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38338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1B39951-D4F8-4DCF-AEE5-1E58D9AA3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4A1EF-B751-4B29-9289-96D4561A6431}" type="datetimeFigureOut">
              <a:rPr lang="en-US" altLang="zh-TW"/>
              <a:pPr>
                <a:defRPr/>
              </a:pPr>
              <a:t>3/27/2020</a:t>
            </a:fld>
            <a:endParaRPr lang="en-US" altLang="zh-TW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AE99A93-1669-42FB-BA3B-CBDBFD53B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859CFD3-B2C1-4A5C-B45E-2965A9E2A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97AB7-8A87-48A4-BDB9-1F31F8E4886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703646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="" xmlns:a16="http://schemas.microsoft.com/office/drawing/2014/main" id="{E5A86D32-5C48-4518-A7C0-2EB87F2CE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3BF51-A25E-44BD-AC6E-768B77C0D6D6}" type="datetimeFigureOut">
              <a:rPr lang="en-US" altLang="zh-TW"/>
              <a:pPr>
                <a:defRPr/>
              </a:pPr>
              <a:t>3/27/2020</a:t>
            </a:fld>
            <a:endParaRPr lang="en-US" altLang="zh-TW"/>
          </a:p>
        </p:txBody>
      </p:sp>
      <p:sp>
        <p:nvSpPr>
          <p:cNvPr id="4" name="Footer Placeholder 4">
            <a:extLst>
              <a:ext uri="{FF2B5EF4-FFF2-40B4-BE49-F238E27FC236}">
                <a16:creationId xmlns="" xmlns:a16="http://schemas.microsoft.com/office/drawing/2014/main" id="{1DDA67F2-472C-4C85-A44A-77F53F9EB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72CB55B9-4664-4045-B7D0-D93431E6B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2BD4D-0374-461E-B32B-70E10A5C82C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797174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>
            <a:extLst>
              <a:ext uri="{FF2B5EF4-FFF2-40B4-BE49-F238E27FC236}">
                <a16:creationId xmlns="" xmlns:a16="http://schemas.microsoft.com/office/drawing/2014/main" id="{F1CF3C42-A115-4AF6-B29B-9C8A5DF02BC4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-7938"/>
            <a:ext cx="9170988" cy="6873876"/>
            <a:chOff x="-8466" y="-8468"/>
            <a:chExt cx="9171316" cy="6874935"/>
          </a:xfrm>
        </p:grpSpPr>
        <p:cxnSp>
          <p:nvCxnSpPr>
            <p:cNvPr id="5" name="Straight Connector 27">
              <a:extLst>
                <a:ext uri="{FF2B5EF4-FFF2-40B4-BE49-F238E27FC236}">
                  <a16:creationId xmlns="" xmlns:a16="http://schemas.microsoft.com/office/drawing/2014/main" id="{B23FD7A2-A1EE-4E9A-B5E1-853B4A1D0FC5}"/>
                </a:ext>
              </a:extLst>
            </p:cNvPr>
            <p:cNvCxnSpPr/>
            <p:nvPr/>
          </p:nvCxnSpPr>
          <p:spPr>
            <a:xfrm flipV="1">
              <a:off x="5130456" y="4175239"/>
              <a:ext cx="4022869" cy="268328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28">
              <a:extLst>
                <a:ext uri="{FF2B5EF4-FFF2-40B4-BE49-F238E27FC236}">
                  <a16:creationId xmlns="" xmlns:a16="http://schemas.microsoft.com/office/drawing/2014/main" id="{252C28B1-DEC0-47F9-A1C4-6FE62B3FA187}"/>
                </a:ext>
              </a:extLst>
            </p:cNvPr>
            <p:cNvCxnSpPr/>
            <p:nvPr/>
          </p:nvCxnSpPr>
          <p:spPr>
            <a:xfrm>
              <a:off x="7043462" y="-529"/>
              <a:ext cx="1217656" cy="685905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29">
              <a:extLst>
                <a:ext uri="{FF2B5EF4-FFF2-40B4-BE49-F238E27FC236}">
                  <a16:creationId xmlns="" xmlns:a16="http://schemas.microsoft.com/office/drawing/2014/main" id="{0D412EA4-8D8D-4345-9AB6-0873B2FF0E6B}"/>
                </a:ext>
              </a:extLst>
            </p:cNvPr>
            <p:cNvSpPr/>
            <p:nvPr/>
          </p:nvSpPr>
          <p:spPr>
            <a:xfrm>
              <a:off x="6892644" y="-529"/>
              <a:ext cx="2268619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30">
              <a:extLst>
                <a:ext uri="{FF2B5EF4-FFF2-40B4-BE49-F238E27FC236}">
                  <a16:creationId xmlns="" xmlns:a16="http://schemas.microsoft.com/office/drawing/2014/main" id="{5DBD97AC-006D-4355-9663-D6623FE6D13F}"/>
                </a:ext>
              </a:extLst>
            </p:cNvPr>
            <p:cNvSpPr/>
            <p:nvPr/>
          </p:nvSpPr>
          <p:spPr>
            <a:xfrm>
              <a:off x="7205393" y="-8468"/>
              <a:ext cx="1947932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31">
              <a:extLst>
                <a:ext uri="{FF2B5EF4-FFF2-40B4-BE49-F238E27FC236}">
                  <a16:creationId xmlns="" xmlns:a16="http://schemas.microsoft.com/office/drawing/2014/main" id="{11AA1EDD-191A-476D-817C-038A09C73A5B}"/>
                </a:ext>
              </a:extLst>
            </p:cNvPr>
            <p:cNvSpPr/>
            <p:nvPr/>
          </p:nvSpPr>
          <p:spPr>
            <a:xfrm>
              <a:off x="6638635" y="3919613"/>
              <a:ext cx="251310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32">
              <a:extLst>
                <a:ext uri="{FF2B5EF4-FFF2-40B4-BE49-F238E27FC236}">
                  <a16:creationId xmlns="" xmlns:a16="http://schemas.microsoft.com/office/drawing/2014/main" id="{35614B09-9914-4FA1-80FB-F6AAEF0E9BAF}"/>
                </a:ext>
              </a:extLst>
            </p:cNvPr>
            <p:cNvSpPr/>
            <p:nvPr/>
          </p:nvSpPr>
          <p:spPr>
            <a:xfrm>
              <a:off x="7010123" y="-8468"/>
              <a:ext cx="2143202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33">
              <a:extLst>
                <a:ext uri="{FF2B5EF4-FFF2-40B4-BE49-F238E27FC236}">
                  <a16:creationId xmlns="" xmlns:a16="http://schemas.microsoft.com/office/drawing/2014/main" id="{9C484EBD-2CCD-4F9C-8959-0DFD986502E6}"/>
                </a:ext>
              </a:extLst>
            </p:cNvPr>
            <p:cNvSpPr/>
            <p:nvPr/>
          </p:nvSpPr>
          <p:spPr>
            <a:xfrm>
              <a:off x="8296044" y="-8468"/>
              <a:ext cx="857281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34">
              <a:extLst>
                <a:ext uri="{FF2B5EF4-FFF2-40B4-BE49-F238E27FC236}">
                  <a16:creationId xmlns="" xmlns:a16="http://schemas.microsoft.com/office/drawing/2014/main" id="{6816DF33-0CB6-41DB-8FAC-C81D68DE9433}"/>
                </a:ext>
              </a:extLst>
            </p:cNvPr>
            <p:cNvSpPr/>
            <p:nvPr/>
          </p:nvSpPr>
          <p:spPr>
            <a:xfrm>
              <a:off x="8094425" y="-8468"/>
              <a:ext cx="1066838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35">
              <a:extLst>
                <a:ext uri="{FF2B5EF4-FFF2-40B4-BE49-F238E27FC236}">
                  <a16:creationId xmlns="" xmlns:a16="http://schemas.microsoft.com/office/drawing/2014/main" id="{111F0B8B-A3D8-4094-9F7D-89CEF158210D}"/>
                </a:ext>
              </a:extLst>
            </p:cNvPr>
            <p:cNvSpPr/>
            <p:nvPr/>
          </p:nvSpPr>
          <p:spPr>
            <a:xfrm>
              <a:off x="8069024" y="4894488"/>
              <a:ext cx="1093826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7">
              <a:extLst>
                <a:ext uri="{FF2B5EF4-FFF2-40B4-BE49-F238E27FC236}">
                  <a16:creationId xmlns="" xmlns:a16="http://schemas.microsoft.com/office/drawing/2014/main" id="{9B28ED3F-B5C6-4A87-898B-38FA97D62ABD}"/>
                </a:ext>
              </a:extLst>
            </p:cNvPr>
            <p:cNvSpPr/>
            <p:nvPr/>
          </p:nvSpPr>
          <p:spPr>
            <a:xfrm>
              <a:off x="-8466" y="-8468"/>
              <a:ext cx="863632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15" name="Date Placeholder 3">
            <a:extLst>
              <a:ext uri="{FF2B5EF4-FFF2-40B4-BE49-F238E27FC236}">
                <a16:creationId xmlns="" xmlns:a16="http://schemas.microsoft.com/office/drawing/2014/main" id="{D5D0430C-CF17-42BE-B338-0875900F7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AC99639-8168-4BFF-8BA4-0728333A700A}" type="datetimeFigureOut">
              <a:rPr lang="en-US" altLang="zh-TW"/>
              <a:pPr>
                <a:defRPr/>
              </a:pPr>
              <a:t>3/27/2020</a:t>
            </a:fld>
            <a:endParaRPr lang="en-US" altLang="zh-TW"/>
          </a:p>
        </p:txBody>
      </p:sp>
      <p:sp>
        <p:nvSpPr>
          <p:cNvPr id="16" name="Footer Placeholder 4">
            <a:extLst>
              <a:ext uri="{FF2B5EF4-FFF2-40B4-BE49-F238E27FC236}">
                <a16:creationId xmlns="" xmlns:a16="http://schemas.microsoft.com/office/drawing/2014/main" id="{2F741704-58F5-4A94-B9BF-FFFD00396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7" name="Slide Number Placeholder 5">
            <a:extLst>
              <a:ext uri="{FF2B5EF4-FFF2-40B4-BE49-F238E27FC236}">
                <a16:creationId xmlns="" xmlns:a16="http://schemas.microsoft.com/office/drawing/2014/main" id="{0C38B0B6-EEE2-4DAC-B05C-85DB4A1B2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8FE6B09-A649-474E-B9CB-5186F768DA3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198370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EC96476-C04D-446E-ACAA-4AE7FC255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A91E1-3C4D-4AE1-86EE-718C12C8D753}" type="datetimeFigureOut">
              <a:rPr lang="en-US" altLang="zh-TW"/>
              <a:pPr>
                <a:defRPr/>
              </a:pPr>
              <a:t>3/27/2020</a:t>
            </a:fld>
            <a:endParaRPr lang="en-US" altLang="zh-TW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BED7CD6-AC92-447D-B7BD-A3372F851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2E3981F-7589-427A-809F-ED1856590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B7A9F-A846-45E9-BB80-87A3BD06457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164694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65DECD7-4676-4CD8-921B-D0D8252A1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58E13-7CDA-4F03-A0B1-86D32C9D6369}" type="datetimeFigureOut">
              <a:rPr lang="en-US" altLang="zh-TW"/>
              <a:pPr>
                <a:defRPr/>
              </a:pPr>
              <a:t>3/27/2020</a:t>
            </a:fld>
            <a:endParaRPr lang="en-US" altLang="zh-TW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9C7375B-5D5D-4C26-9073-5A810856A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83006CB-BEDB-4CD1-A16E-BE852AF23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024B9-8836-44D2-8571-07E45D3D3C2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63354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57BD9E0F-FB08-46EA-B64F-12A26211E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1711E-FC98-408B-9427-379A767DFCC9}" type="datetimeFigureOut">
              <a:rPr lang="en-US" altLang="zh-TW"/>
              <a:pPr>
                <a:defRPr/>
              </a:pPr>
              <a:t>3/27/2020</a:t>
            </a:fld>
            <a:endParaRPr lang="en-US" altLang="zh-TW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9B05B3B4-EFF7-4828-A759-411D59229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A8C352ED-BC94-41AE-BBDD-D6F022C80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91B2C-76C1-4A1B-A3C8-D5253E7B0A4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977077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6DC4BBFA-A72F-4512-8E14-E6B321BF7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B0A56-5B31-491B-BEF6-BB0DC2482303}" type="datetimeFigureOut">
              <a:rPr lang="en-US" altLang="zh-TW"/>
              <a:pPr>
                <a:defRPr/>
              </a:pPr>
              <a:t>3/27/2020</a:t>
            </a:fld>
            <a:endParaRPr lang="en-US" altLang="zh-TW"/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12047E7D-2136-4C05-8F5E-A1E047D0F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8EB62258-E907-4581-A0B0-342977029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01B1F-3B28-4370-8FD6-44B776896E0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408424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="" xmlns:a16="http://schemas.microsoft.com/office/drawing/2014/main" id="{00CB9B76-B16D-4599-9A4F-FFBEFC402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85C69-B5A3-49B4-A626-E1A7E4ED01F1}" type="datetimeFigureOut">
              <a:rPr lang="en-US" altLang="zh-TW"/>
              <a:pPr>
                <a:defRPr/>
              </a:pPr>
              <a:t>3/27/2020</a:t>
            </a:fld>
            <a:endParaRPr lang="en-US" altLang="zh-TW"/>
          </a:p>
        </p:txBody>
      </p:sp>
      <p:sp>
        <p:nvSpPr>
          <p:cNvPr id="4" name="Footer Placeholder 4">
            <a:extLst>
              <a:ext uri="{FF2B5EF4-FFF2-40B4-BE49-F238E27FC236}">
                <a16:creationId xmlns="" xmlns:a16="http://schemas.microsoft.com/office/drawing/2014/main" id="{2CBD3FC8-540C-4752-A90D-67EC3777F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8477430C-A256-4592-B83A-73E4609A0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88D24-70D7-4563-9E97-E65D6089E54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657156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="" xmlns:a16="http://schemas.microsoft.com/office/drawing/2014/main" id="{CD465C42-7C41-4818-AC0B-574E59420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41BD7-1AB0-4573-B2D5-77EFEBD56C5A}" type="datetimeFigureOut">
              <a:rPr lang="en-US" altLang="zh-TW"/>
              <a:pPr>
                <a:defRPr/>
              </a:pPr>
              <a:t>3/27/2020</a:t>
            </a:fld>
            <a:endParaRPr lang="en-US" altLang="zh-TW"/>
          </a:p>
        </p:txBody>
      </p:sp>
      <p:sp>
        <p:nvSpPr>
          <p:cNvPr id="3" name="Footer Placeholder 4">
            <a:extLst>
              <a:ext uri="{FF2B5EF4-FFF2-40B4-BE49-F238E27FC236}">
                <a16:creationId xmlns="" xmlns:a16="http://schemas.microsoft.com/office/drawing/2014/main" id="{0139E9E4-8B07-4544-ACBE-0F7B977CD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6DBC4F54-6253-440B-A84D-026822734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D94BF-A1CF-43EE-9A07-0A001AA4332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92901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66ACE88-A956-4AA8-BF3C-A8E53CF04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423DD-D689-4EF0-A267-07BEAB99A183}" type="datetimeFigureOut">
              <a:rPr lang="en-US" altLang="zh-TW"/>
              <a:pPr>
                <a:defRPr/>
              </a:pPr>
              <a:t>3/27/2020</a:t>
            </a:fld>
            <a:endParaRPr lang="en-US" altLang="zh-TW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7FB8E14-9EC5-4423-9A2D-6C7D6F91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65A68F2-FBCC-4DF6-A926-BC660F872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C4740-A332-4189-A519-BAF86721C93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853806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AD3CC3CD-0A0E-4E51-A782-9BAFACD31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D2F2F-FC06-41AB-AD2C-D5BDB8BCF420}" type="datetimeFigureOut">
              <a:rPr lang="en-US" altLang="zh-TW"/>
              <a:pPr>
                <a:defRPr/>
              </a:pPr>
              <a:t>3/27/2020</a:t>
            </a:fld>
            <a:endParaRPr lang="en-US" altLang="zh-TW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F23F1D23-0B5E-4F90-89C3-010F250C5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7D5AD475-5FF3-4C4F-94C8-C1C886170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7D0EE-F044-481A-9B63-1F382DC83D7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308523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noProof="0"/>
              <a:t>按一下圖示以新增圖片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AF627B92-A5BB-4425-8333-1FF9B22CC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90443-3C55-4939-B095-210A1DDE17C6}" type="datetimeFigureOut">
              <a:rPr lang="en-US" altLang="zh-TW"/>
              <a:pPr>
                <a:defRPr/>
              </a:pPr>
              <a:t>3/27/2020</a:t>
            </a:fld>
            <a:endParaRPr lang="en-US" altLang="zh-TW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1B7C964E-E92F-40FA-A911-AF8A85535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B23088DE-BBFF-4DE9-B49D-A4497EF1D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54279-3557-49E5-AB97-2027440E48C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599092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輔助字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CE170F2-D4FC-41B0-9EAE-37B7A839C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DCB9F-0A26-4398-8148-89D4876D1146}" type="datetimeFigureOut">
              <a:rPr lang="en-US" altLang="zh-TW"/>
              <a:pPr>
                <a:defRPr/>
              </a:pPr>
              <a:t>3/27/2020</a:t>
            </a:fld>
            <a:endParaRPr lang="en-US" altLang="zh-TW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B62FA21-3825-40C6-A2FB-B7D94FCC1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F43147E-6A83-4A32-88C7-C96C9C503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5596D-B3CC-4859-93F2-3FD0F4D4B74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784832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>
            <a:extLst>
              <a:ext uri="{FF2B5EF4-FFF2-40B4-BE49-F238E27FC236}">
                <a16:creationId xmlns="" xmlns:a16="http://schemas.microsoft.com/office/drawing/2014/main" id="{F40E4A18-1C07-4EBE-BCCE-19F30BA0CC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zh-TW" sz="8000">
                <a:solidFill>
                  <a:srgbClr val="9FE0F5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“</a:t>
            </a:r>
          </a:p>
        </p:txBody>
      </p:sp>
      <p:sp>
        <p:nvSpPr>
          <p:cNvPr id="6" name="TextBox 24">
            <a:extLst>
              <a:ext uri="{FF2B5EF4-FFF2-40B4-BE49-F238E27FC236}">
                <a16:creationId xmlns="" xmlns:a16="http://schemas.microsoft.com/office/drawing/2014/main" id="{1998259B-60DA-46D5-AE7F-507F5E4EC8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zh-TW" sz="8000">
                <a:solidFill>
                  <a:srgbClr val="9FE0F5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68C1F748-136F-4A35-B0E0-BAEDEFDFBEE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CE201EE-2804-4D09-8D8A-2E79DB9E34D9}" type="datetimeFigureOut">
              <a:rPr lang="en-US" altLang="zh-TW"/>
              <a:pPr>
                <a:defRPr/>
              </a:pPr>
              <a:t>3/27/2020</a:t>
            </a:fld>
            <a:endParaRPr lang="en-US" altLang="zh-TW"/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7ADB8749-BCA7-480C-9207-310A8D8F553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40E7FC53-12D0-4B8E-BF71-727E916C0E5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A413DF5-24E6-4C0D-92B4-2385D14D236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916355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C598B86-1484-4FC9-A4A9-DBD33835D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1A92D-226C-4D7B-A89E-58D96FF43666}" type="datetimeFigureOut">
              <a:rPr lang="en-US" altLang="zh-TW"/>
              <a:pPr>
                <a:defRPr/>
              </a:pPr>
              <a:t>3/27/2020</a:t>
            </a:fld>
            <a:endParaRPr lang="en-US" altLang="zh-TW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84C5B5D-5E21-43A9-B363-B78FDE7FF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528EA83-1F8D-4B94-99A5-5C9876BC2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48F9C-0D4D-4059-9C43-D096407CC7F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517621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>
            <a:extLst>
              <a:ext uri="{FF2B5EF4-FFF2-40B4-BE49-F238E27FC236}">
                <a16:creationId xmlns="" xmlns:a16="http://schemas.microsoft.com/office/drawing/2014/main" id="{2280EFD7-F093-49E7-B27A-574A653C00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zh-TW" sz="8000">
                <a:solidFill>
                  <a:srgbClr val="9FE0F5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“</a:t>
            </a:r>
          </a:p>
        </p:txBody>
      </p:sp>
      <p:sp>
        <p:nvSpPr>
          <p:cNvPr id="6" name="TextBox 24">
            <a:extLst>
              <a:ext uri="{FF2B5EF4-FFF2-40B4-BE49-F238E27FC236}">
                <a16:creationId xmlns="" xmlns:a16="http://schemas.microsoft.com/office/drawing/2014/main" id="{B426EE68-221E-4143-9721-A0FDAB6F75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zh-TW" sz="8000">
                <a:solidFill>
                  <a:srgbClr val="9FE0F5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C6530D5E-674C-4F9E-84A1-741DA6FA968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7EF4A39-9094-4A4F-9118-DD6AFD133A75}" type="datetimeFigureOut">
              <a:rPr lang="en-US" altLang="zh-TW"/>
              <a:pPr>
                <a:defRPr/>
              </a:pPr>
              <a:t>3/27/2020</a:t>
            </a:fld>
            <a:endParaRPr lang="en-US" altLang="zh-TW"/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C1557D5E-4231-492A-B054-43BB6D711F2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9307674A-184F-4D66-B13D-0A08830E8C8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F00FA33-BED9-4328-BB92-08EC834A8FA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157252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8FF4F9D0-5754-4265-AD46-F94EAD95A70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82109-0EE9-414A-8B4B-1C52B5947A6A}" type="datetimeFigureOut">
              <a:rPr lang="en-US" altLang="zh-TW"/>
              <a:pPr>
                <a:defRPr/>
              </a:pPr>
              <a:t>3/27/2020</a:t>
            </a:fld>
            <a:endParaRPr lang="en-US" altLang="zh-TW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22181DAF-3FC2-420F-B505-2335327CF7F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B85EEB01-57FC-409A-AD47-98C910DA6F3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32E26-DE37-46C9-9A65-2D88526DA14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127313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0CA8DCE-D5DD-429A-9607-2AC6BACA5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2A3F4-36EC-4915-BC56-382EFB9BBBCE}" type="datetimeFigureOut">
              <a:rPr lang="en-US" altLang="zh-TW"/>
              <a:pPr>
                <a:defRPr/>
              </a:pPr>
              <a:t>3/27/2020</a:t>
            </a:fld>
            <a:endParaRPr lang="en-US" altLang="zh-TW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5A0ED36-6708-4CF0-AA05-6390642DE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84C335B-AA16-4C07-85A0-E3B0B43F1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D90E4-FD75-4029-9D45-F849BFA3477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826956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D235591-4360-45AE-B806-641D6A178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B77E1-5E55-4540-AA75-A0FD3CA954EF}" type="datetimeFigureOut">
              <a:rPr lang="en-US" altLang="zh-TW"/>
              <a:pPr>
                <a:defRPr/>
              </a:pPr>
              <a:t>3/27/2020</a:t>
            </a:fld>
            <a:endParaRPr lang="en-US" altLang="zh-TW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4BEBB35-979F-4DCA-B7F7-EA6C07F23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B2F12D6-C3BA-4591-84A7-1377535B5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40CC3-ED1B-4FA2-A6BD-70CFAA20226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59075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1077956-81D2-45C4-A362-4B4D136EB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BE9E5-5968-4529-B53E-F8B4EB1BF4B9}" type="datetimeFigureOut">
              <a:rPr lang="en-US" altLang="zh-TW"/>
              <a:pPr>
                <a:defRPr/>
              </a:pPr>
              <a:t>3/27/2020</a:t>
            </a:fld>
            <a:endParaRPr lang="en-US" altLang="zh-TW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D810127-3D33-47F2-960F-B33994DE7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A42260F-35BF-4E01-BBED-F89AE89B2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6C58C-A3E6-412F-9E9A-9E3796EA120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28738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AA75A10C-7F71-496E-8A17-2A9FCBFB2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7DB9D-8C1C-4EF4-9852-288297E678D3}" type="datetimeFigureOut">
              <a:rPr lang="en-US" altLang="zh-TW"/>
              <a:pPr>
                <a:defRPr/>
              </a:pPr>
              <a:t>3/27/2020</a:t>
            </a:fld>
            <a:endParaRPr lang="en-US" altLang="zh-TW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768DD731-952F-449B-A6F7-40929BAED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EDC59390-7E40-4F8A-B4D5-A291FEA27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28D5E-48F3-4F33-A681-DD8A12CF11E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34713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A7160639-8419-4ABA-A2AB-1AF828577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0DEFB-C842-42F8-A3BF-F1A183B25FF2}" type="datetimeFigureOut">
              <a:rPr lang="en-US" altLang="zh-TW"/>
              <a:pPr>
                <a:defRPr/>
              </a:pPr>
              <a:t>3/27/2020</a:t>
            </a:fld>
            <a:endParaRPr lang="en-US" altLang="zh-TW"/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97EE8DC8-E3ED-4014-BEBD-9A90BAD2D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9CD3841D-E72E-4D7F-A2CC-392E1E3E5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4035B-80CF-4764-86B0-AD5CF66B13E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58510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="" xmlns:a16="http://schemas.microsoft.com/office/drawing/2014/main" id="{3F7D346D-308B-4CE4-AA0A-8C046178E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EC415-601F-4E63-AAA0-100A17AA4050}" type="datetimeFigureOut">
              <a:rPr lang="en-US" altLang="zh-TW"/>
              <a:pPr>
                <a:defRPr/>
              </a:pPr>
              <a:t>3/27/2020</a:t>
            </a:fld>
            <a:endParaRPr lang="en-US" altLang="zh-TW"/>
          </a:p>
        </p:txBody>
      </p:sp>
      <p:sp>
        <p:nvSpPr>
          <p:cNvPr id="4" name="Footer Placeholder 4">
            <a:extLst>
              <a:ext uri="{FF2B5EF4-FFF2-40B4-BE49-F238E27FC236}">
                <a16:creationId xmlns="" xmlns:a16="http://schemas.microsoft.com/office/drawing/2014/main" id="{EF6BF5F3-8310-4A51-A5C1-764295BF9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D666FDD1-6836-456C-B432-6EFDC9825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9B82D-7618-4EDF-9E74-D98CAF688E7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68449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="" xmlns:a16="http://schemas.microsoft.com/office/drawing/2014/main" id="{5561379F-0D5C-40E2-ADA7-BB98D83FD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0FF91-0BEA-4449-A564-FEAD20898DF4}" type="datetimeFigureOut">
              <a:rPr lang="en-US" altLang="zh-TW"/>
              <a:pPr>
                <a:defRPr/>
              </a:pPr>
              <a:t>3/27/2020</a:t>
            </a:fld>
            <a:endParaRPr lang="en-US" altLang="zh-TW"/>
          </a:p>
        </p:txBody>
      </p:sp>
      <p:sp>
        <p:nvSpPr>
          <p:cNvPr id="3" name="Footer Placeholder 4">
            <a:extLst>
              <a:ext uri="{FF2B5EF4-FFF2-40B4-BE49-F238E27FC236}">
                <a16:creationId xmlns="" xmlns:a16="http://schemas.microsoft.com/office/drawing/2014/main" id="{6F7019EC-764F-4F89-80B6-5F90820A8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978A2315-19A9-467F-B7A3-BC39E6B5D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EF9D6-A234-440D-8B05-E1EE631A92C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11420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743BC10B-5D1A-4F55-BD21-92A896FA1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56608-A09D-4922-98D4-DC7FD07DE62B}" type="datetimeFigureOut">
              <a:rPr lang="en-US" altLang="zh-TW"/>
              <a:pPr>
                <a:defRPr/>
              </a:pPr>
              <a:t>3/27/2020</a:t>
            </a:fld>
            <a:endParaRPr lang="en-US" altLang="zh-TW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80F5419F-B0DB-4948-AA22-B3F65D150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02620BD4-F7DB-461A-9891-31913B8C4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5F851-56E8-4862-927F-1188970EA91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93166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zh-TW" altLang="en-US" noProof="0"/>
              <a:t>按一下圖示以新增圖片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CC4493F6-A9D5-4869-82E5-1DA3605F1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DAA2B-0CA6-4CCB-A1E2-2C0E875CEC92}" type="datetimeFigureOut">
              <a:rPr lang="en-US" altLang="zh-TW"/>
              <a:pPr>
                <a:defRPr/>
              </a:pPr>
              <a:t>3/27/2020</a:t>
            </a:fld>
            <a:endParaRPr lang="en-US" altLang="zh-TW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9656DDF7-6A5F-4997-8D6C-86E7D7E14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46303511-186A-4CAE-9F50-DD6D4AC54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CB30D-1CBC-4793-980E-635A9152240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8526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="" xmlns:a16="http://schemas.microsoft.com/office/drawing/2014/main" id="{9045A805-6E59-46E8-8E6F-32C607C6CB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33413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="" xmlns:a16="http://schemas.microsoft.com/office/drawing/2014/main" id="{8ABCDE42-4E16-4B39-B51E-79C8BB202E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33413" y="1828800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F6DD031-BB1F-476D-BA84-3E7615F717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800" smtClean="0">
                <a:solidFill>
                  <a:srgbClr val="595959"/>
                </a:solidFill>
              </a:defRPr>
            </a:lvl1pPr>
          </a:lstStyle>
          <a:p>
            <a:pPr>
              <a:defRPr/>
            </a:pPr>
            <a:fld id="{4999F2B6-62DF-4412-9FD3-9A8B961B1BD8}" type="datetimeFigureOut">
              <a:rPr lang="en-US" altLang="zh-TW"/>
              <a:pPr>
                <a:defRPr/>
              </a:pPr>
              <a:t>3/27/2020</a:t>
            </a:fld>
            <a:endParaRPr lang="en-US" altLang="zh-TW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E605993-8919-4387-AB56-0EA73F9239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800">
                <a:solidFill>
                  <a:srgbClr val="595959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60D802B-8F19-470B-B679-3992B62044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62713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35EB03A-EAE8-41B4-A2B3-9C1670A9739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</p:sldLayoutIdLst>
  <p:txStyles>
    <p:titleStyle>
      <a:lvl1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6">
            <a:extLst>
              <a:ext uri="{FF2B5EF4-FFF2-40B4-BE49-F238E27FC236}">
                <a16:creationId xmlns="" xmlns:a16="http://schemas.microsoft.com/office/drawing/2014/main" id="{370AF27E-20C4-4A3F-911A-5940C52E97F9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-7938"/>
            <a:ext cx="9170988" cy="6873876"/>
            <a:chOff x="-8467" y="-8468"/>
            <a:chExt cx="9171317" cy="6874935"/>
          </a:xfrm>
        </p:grpSpPr>
        <p:sp>
          <p:nvSpPr>
            <p:cNvPr id="7" name="Freeform 6">
              <a:extLst>
                <a:ext uri="{FF2B5EF4-FFF2-40B4-BE49-F238E27FC236}">
                  <a16:creationId xmlns="" xmlns:a16="http://schemas.microsoft.com/office/drawing/2014/main" id="{569A8A76-A817-4BC5-87D9-09B0370302C5}"/>
                </a:ext>
              </a:extLst>
            </p:cNvPr>
            <p:cNvSpPr/>
            <p:nvPr/>
          </p:nvSpPr>
          <p:spPr>
            <a:xfrm>
              <a:off x="-8467" y="4013290"/>
              <a:ext cx="457217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>
              <a:extLst>
                <a:ext uri="{FF2B5EF4-FFF2-40B4-BE49-F238E27FC236}">
                  <a16:creationId xmlns="" xmlns:a16="http://schemas.microsoft.com/office/drawing/2014/main" id="{951428E5-05C5-4C7E-A8D3-072E4543D3FC}"/>
                </a:ext>
              </a:extLst>
            </p:cNvPr>
            <p:cNvCxnSpPr/>
            <p:nvPr/>
          </p:nvCxnSpPr>
          <p:spPr>
            <a:xfrm flipV="1">
              <a:off x="5130455" y="4175239"/>
              <a:ext cx="4022869" cy="268328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="" xmlns:a16="http://schemas.microsoft.com/office/drawing/2014/main" id="{DAEA404E-80C0-4FFA-8D24-CE8949600F77}"/>
                </a:ext>
              </a:extLst>
            </p:cNvPr>
            <p:cNvCxnSpPr/>
            <p:nvPr/>
          </p:nvCxnSpPr>
          <p:spPr>
            <a:xfrm>
              <a:off x="7043462" y="-529"/>
              <a:ext cx="1217656" cy="685905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>
              <a:extLst>
                <a:ext uri="{FF2B5EF4-FFF2-40B4-BE49-F238E27FC236}">
                  <a16:creationId xmlns="" xmlns:a16="http://schemas.microsoft.com/office/drawing/2014/main" id="{50A54C54-7369-4F8D-883F-9D0129A3A139}"/>
                </a:ext>
              </a:extLst>
            </p:cNvPr>
            <p:cNvSpPr/>
            <p:nvPr/>
          </p:nvSpPr>
          <p:spPr>
            <a:xfrm>
              <a:off x="6892644" y="-529"/>
              <a:ext cx="2268619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>
              <a:extLst>
                <a:ext uri="{FF2B5EF4-FFF2-40B4-BE49-F238E27FC236}">
                  <a16:creationId xmlns="" xmlns:a16="http://schemas.microsoft.com/office/drawing/2014/main" id="{CDF6FC83-8820-47F6-9585-11DA4C3AA206}"/>
                </a:ext>
              </a:extLst>
            </p:cNvPr>
            <p:cNvSpPr/>
            <p:nvPr/>
          </p:nvSpPr>
          <p:spPr>
            <a:xfrm>
              <a:off x="7205393" y="-8468"/>
              <a:ext cx="1947932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>
              <a:extLst>
                <a:ext uri="{FF2B5EF4-FFF2-40B4-BE49-F238E27FC236}">
                  <a16:creationId xmlns="" xmlns:a16="http://schemas.microsoft.com/office/drawing/2014/main" id="{11A45F0D-19D1-4524-BDE8-9B098B958549}"/>
                </a:ext>
              </a:extLst>
            </p:cNvPr>
            <p:cNvSpPr/>
            <p:nvPr/>
          </p:nvSpPr>
          <p:spPr>
            <a:xfrm>
              <a:off x="6638634" y="3919613"/>
              <a:ext cx="251310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>
              <a:extLst>
                <a:ext uri="{FF2B5EF4-FFF2-40B4-BE49-F238E27FC236}">
                  <a16:creationId xmlns="" xmlns:a16="http://schemas.microsoft.com/office/drawing/2014/main" id="{89CAF45B-45DC-4D97-8A01-EE6913F403B4}"/>
                </a:ext>
              </a:extLst>
            </p:cNvPr>
            <p:cNvSpPr/>
            <p:nvPr/>
          </p:nvSpPr>
          <p:spPr>
            <a:xfrm>
              <a:off x="7010123" y="-8468"/>
              <a:ext cx="2143202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>
              <a:extLst>
                <a:ext uri="{FF2B5EF4-FFF2-40B4-BE49-F238E27FC236}">
                  <a16:creationId xmlns="" xmlns:a16="http://schemas.microsoft.com/office/drawing/2014/main" id="{1176184B-3486-411C-80F1-63AA82B755D7}"/>
                </a:ext>
              </a:extLst>
            </p:cNvPr>
            <p:cNvSpPr/>
            <p:nvPr/>
          </p:nvSpPr>
          <p:spPr>
            <a:xfrm>
              <a:off x="8296044" y="-8468"/>
              <a:ext cx="857281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>
              <a:extLst>
                <a:ext uri="{FF2B5EF4-FFF2-40B4-BE49-F238E27FC236}">
                  <a16:creationId xmlns="" xmlns:a16="http://schemas.microsoft.com/office/drawing/2014/main" id="{99AE56C1-E75D-49F2-AA45-218962926C9D}"/>
                </a:ext>
              </a:extLst>
            </p:cNvPr>
            <p:cNvSpPr/>
            <p:nvPr/>
          </p:nvSpPr>
          <p:spPr>
            <a:xfrm>
              <a:off x="8094425" y="-8468"/>
              <a:ext cx="1066838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>
              <a:extLst>
                <a:ext uri="{FF2B5EF4-FFF2-40B4-BE49-F238E27FC236}">
                  <a16:creationId xmlns="" xmlns:a16="http://schemas.microsoft.com/office/drawing/2014/main" id="{13805797-B155-4831-A111-1E293DADE027}"/>
                </a:ext>
              </a:extLst>
            </p:cNvPr>
            <p:cNvSpPr/>
            <p:nvPr/>
          </p:nvSpPr>
          <p:spPr>
            <a:xfrm>
              <a:off x="8069024" y="4894488"/>
              <a:ext cx="1093826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051" name="Title Placeholder 1">
            <a:extLst>
              <a:ext uri="{FF2B5EF4-FFF2-40B4-BE49-F238E27FC236}">
                <a16:creationId xmlns="" xmlns:a16="http://schemas.microsoft.com/office/drawing/2014/main" id="{F7D02E80-C92C-430B-ABE1-78AFA5A1E1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2052" name="Text Placeholder 2">
            <a:extLst>
              <a:ext uri="{FF2B5EF4-FFF2-40B4-BE49-F238E27FC236}">
                <a16:creationId xmlns="" xmlns:a16="http://schemas.microsoft.com/office/drawing/2014/main" id="{6ACBEDF5-7D54-425C-B0E7-A43C3CCE9F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46734AA-2363-4C8A-86A6-75746945D1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solidFill>
                  <a:srgbClr val="898989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9DFEDF94-D0D7-4A4F-AAA3-205709820E0C}" type="datetimeFigureOut">
              <a:rPr lang="en-US" altLang="zh-TW"/>
              <a:pPr>
                <a:defRPr/>
              </a:pPr>
              <a:t>3/27/2020</a:t>
            </a:fld>
            <a:endParaRPr lang="en-US" altLang="zh-TW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F6693DB-8559-4F66-9D74-8C0C55D2DD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898989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95792C2-187C-432E-B774-F81493B5A5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solidFill>
                  <a:schemeClr val="accent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6204DC0F-1754-4A87-9A09-269F053116A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8" r:id="rId11"/>
    <p:sldLayoutId id="2147483853" r:id="rId12"/>
    <p:sldLayoutId id="2147483859" r:id="rId13"/>
    <p:sldLayoutId id="2147483854" r:id="rId14"/>
    <p:sldLayoutId id="2147483855" r:id="rId15"/>
    <p:sldLayoutId id="2147483856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www.playpcesor.com/2016/06/google-calendar-10-example.html" TargetMode="Externa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文字方塊 4">
            <a:extLst>
              <a:ext uri="{FF2B5EF4-FFF2-40B4-BE49-F238E27FC236}">
                <a16:creationId xmlns="" xmlns:a16="http://schemas.microsoft.com/office/drawing/2014/main" id="{7F814938-FD6C-4F95-922E-4A55B2B97B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0213" y="3657600"/>
            <a:ext cx="457835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450"/>
              </a:spcAft>
              <a:buClrTx/>
              <a:buSzTx/>
              <a:buFontTx/>
              <a:buNone/>
            </a:pPr>
            <a:r>
              <a:rPr lang="zh-TW" altLang="en-US" sz="3300">
                <a:solidFill>
                  <a:srgbClr val="FFFFFF"/>
                </a:solidFill>
                <a:latin typeface="微軟正黑體" panose="020B0604030504040204" pitchFamily="34" charset="-120"/>
              </a:rPr>
              <a:t>水里商工教學組</a:t>
            </a:r>
          </a:p>
        </p:txBody>
      </p:sp>
      <p:pic>
        <p:nvPicPr>
          <p:cNvPr id="6147" name="圖片 18">
            <a:extLst>
              <a:ext uri="{FF2B5EF4-FFF2-40B4-BE49-F238E27FC236}">
                <a16:creationId xmlns="" xmlns:a16="http://schemas.microsoft.com/office/drawing/2014/main" id="{D706E6CA-7BA6-40B5-8743-831E883AC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0" y="3771900"/>
            <a:ext cx="4579938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標題 21">
            <a:extLst>
              <a:ext uri="{FF2B5EF4-FFF2-40B4-BE49-F238E27FC236}">
                <a16:creationId xmlns="" xmlns:a16="http://schemas.microsoft.com/office/drawing/2014/main" id="{40C26BE6-4E9C-4D19-AA47-DA3B9BEE0C3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306513" y="2790825"/>
            <a:ext cx="5826125" cy="923925"/>
          </a:xfrm>
        </p:spPr>
        <p:txBody>
          <a:bodyPr/>
          <a:lstStyle/>
          <a:p>
            <a:pPr eaLnBrk="1" hangingPunct="1"/>
            <a:r>
              <a:rPr lang="zh-TW" altLang="en-US" sz="3600">
                <a:solidFill>
                  <a:schemeClr val="tx1"/>
                </a:solidFill>
              </a:rPr>
              <a:t>盧英娟</a:t>
            </a:r>
          </a:p>
        </p:txBody>
      </p:sp>
      <p:sp>
        <p:nvSpPr>
          <p:cNvPr id="2" name="矩形 1">
            <a:extLst>
              <a:ext uri="{FF2B5EF4-FFF2-40B4-BE49-F238E27FC236}">
                <a16:creationId xmlns="" xmlns:a16="http://schemas.microsoft.com/office/drawing/2014/main" id="{D991815E-B348-4472-813E-C63AF9AC2B26}"/>
              </a:ext>
            </a:extLst>
          </p:cNvPr>
          <p:cNvSpPr/>
          <p:nvPr/>
        </p:nvSpPr>
        <p:spPr>
          <a:xfrm>
            <a:off x="0" y="1562100"/>
            <a:ext cx="7858125" cy="1108075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6600" dirty="0"/>
              <a:t>Google Classroom</a:t>
            </a:r>
            <a:endParaRPr lang="zh-TW" altLang="en-US" sz="6600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橢圓 3">
            <a:extLst>
              <a:ext uri="{FF2B5EF4-FFF2-40B4-BE49-F238E27FC236}">
                <a16:creationId xmlns="" xmlns:a16="http://schemas.microsoft.com/office/drawing/2014/main" id="{C84AF7B3-D86D-4E86-921A-FF82FB821A5D}"/>
              </a:ext>
            </a:extLst>
          </p:cNvPr>
          <p:cNvSpPr/>
          <p:nvPr/>
        </p:nvSpPr>
        <p:spPr>
          <a:xfrm>
            <a:off x="249238" y="631825"/>
            <a:ext cx="5273675" cy="225425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 sz="1350"/>
          </a:p>
        </p:txBody>
      </p:sp>
      <p:sp>
        <p:nvSpPr>
          <p:cNvPr id="15363" name="文字方塊 10">
            <a:extLst>
              <a:ext uri="{FF2B5EF4-FFF2-40B4-BE49-F238E27FC236}">
                <a16:creationId xmlns="" xmlns:a16="http://schemas.microsoft.com/office/drawing/2014/main" id="{DF553F8C-7894-4179-A3DB-AE6F65E610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238" y="149225"/>
            <a:ext cx="52736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TW" altLang="en-US" sz="4000"/>
              <a:t>四、</a:t>
            </a:r>
            <a:r>
              <a:rPr lang="zh-TW" altLang="en-US" sz="4000" b="1"/>
              <a:t>分類內容「主題」</a:t>
            </a:r>
            <a:endParaRPr lang="zh-TW" altLang="en-US" sz="4000"/>
          </a:p>
        </p:txBody>
      </p:sp>
      <p:sp>
        <p:nvSpPr>
          <p:cNvPr id="15364" name="矩形 2">
            <a:extLst>
              <a:ext uri="{FF2B5EF4-FFF2-40B4-BE49-F238E27FC236}">
                <a16:creationId xmlns="" xmlns:a16="http://schemas.microsoft.com/office/drawing/2014/main" id="{44AC0D56-FB87-4FF0-987F-0AD3F01E6B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763" y="857250"/>
            <a:ext cx="88852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TW" altLang="en-US" sz="2400">
                <a:solidFill>
                  <a:srgbClr val="4E4E4E"/>
                </a:solidFill>
                <a:latin typeface="Roboto"/>
              </a:rPr>
              <a:t>如果你的課程作業很多樣時，為了讓課堂作業不要太雜亂，也為了讓學生可以更容易找到每一個作業的內容，可以加上「</a:t>
            </a:r>
            <a:r>
              <a:rPr lang="zh-TW" altLang="en-US" sz="2400" b="1">
                <a:solidFill>
                  <a:srgbClr val="FF0000"/>
                </a:solidFill>
                <a:latin typeface="Roboto"/>
              </a:rPr>
              <a:t>主題</a:t>
            </a:r>
            <a:r>
              <a:rPr lang="zh-TW" altLang="en-US" sz="2400">
                <a:solidFill>
                  <a:srgbClr val="4E4E4E"/>
                </a:solidFill>
                <a:latin typeface="Roboto"/>
              </a:rPr>
              <a:t>」來分類。</a:t>
            </a:r>
            <a:endParaRPr lang="zh-TW" altLang="en-US" sz="2400"/>
          </a:p>
        </p:txBody>
      </p:sp>
      <p:pic>
        <p:nvPicPr>
          <p:cNvPr id="15365" name="圖片 6">
            <a:extLst>
              <a:ext uri="{FF2B5EF4-FFF2-40B4-BE49-F238E27FC236}">
                <a16:creationId xmlns="" xmlns:a16="http://schemas.microsoft.com/office/drawing/2014/main" id="{5C39C200-5796-4128-B56C-1EF2A7337E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2057400"/>
            <a:ext cx="83121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圖片 7">
            <a:extLst>
              <a:ext uri="{FF2B5EF4-FFF2-40B4-BE49-F238E27FC236}">
                <a16:creationId xmlns="" xmlns:a16="http://schemas.microsoft.com/office/drawing/2014/main" id="{8FA91810-4420-44F0-8767-B3F9BB66BA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6075" y="2714625"/>
            <a:ext cx="2419350" cy="3486150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</p:pic>
      <p:cxnSp>
        <p:nvCxnSpPr>
          <p:cNvPr id="13" name="直線單箭頭接點 12">
            <a:extLst>
              <a:ext uri="{FF2B5EF4-FFF2-40B4-BE49-F238E27FC236}">
                <a16:creationId xmlns="" xmlns:a16="http://schemas.microsoft.com/office/drawing/2014/main" id="{77BFFDDD-7A73-4A47-AF50-B5495613412B}"/>
              </a:ext>
            </a:extLst>
          </p:cNvPr>
          <p:cNvCxnSpPr/>
          <p:nvPr/>
        </p:nvCxnSpPr>
        <p:spPr>
          <a:xfrm>
            <a:off x="1890713" y="3125788"/>
            <a:ext cx="99536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橢圓 13">
            <a:extLst>
              <a:ext uri="{FF2B5EF4-FFF2-40B4-BE49-F238E27FC236}">
                <a16:creationId xmlns="" xmlns:a16="http://schemas.microsoft.com/office/drawing/2014/main" id="{45466309-1748-4606-9BD6-718CA8B69657}"/>
              </a:ext>
            </a:extLst>
          </p:cNvPr>
          <p:cNvSpPr/>
          <p:nvPr/>
        </p:nvSpPr>
        <p:spPr>
          <a:xfrm>
            <a:off x="3089275" y="5695950"/>
            <a:ext cx="1384300" cy="3952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16" name="直線單箭頭接點 15">
            <a:extLst>
              <a:ext uri="{FF2B5EF4-FFF2-40B4-BE49-F238E27FC236}">
                <a16:creationId xmlns="" xmlns:a16="http://schemas.microsoft.com/office/drawing/2014/main" id="{41F57F7A-ACF3-41DD-99B7-7D09EFAE9FF9}"/>
              </a:ext>
            </a:extLst>
          </p:cNvPr>
          <p:cNvCxnSpPr>
            <a:stCxn id="14" idx="1"/>
          </p:cNvCxnSpPr>
          <p:nvPr/>
        </p:nvCxnSpPr>
        <p:spPr>
          <a:xfrm flipH="1" flipV="1">
            <a:off x="2657475" y="4052888"/>
            <a:ext cx="635000" cy="17018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>
            <a:extLst>
              <a:ext uri="{FF2B5EF4-FFF2-40B4-BE49-F238E27FC236}">
                <a16:creationId xmlns="" xmlns:a16="http://schemas.microsoft.com/office/drawing/2014/main" id="{C03F975A-73C9-4CC4-BB3B-D70712F19301}"/>
              </a:ext>
            </a:extLst>
          </p:cNvPr>
          <p:cNvCxnSpPr>
            <a:cxnSpLocks/>
          </p:cNvCxnSpPr>
          <p:nvPr/>
        </p:nvCxnSpPr>
        <p:spPr>
          <a:xfrm flipH="1" flipV="1">
            <a:off x="1717675" y="5754688"/>
            <a:ext cx="1371600" cy="1143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ircl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橢圓 3">
            <a:extLst>
              <a:ext uri="{FF2B5EF4-FFF2-40B4-BE49-F238E27FC236}">
                <a16:creationId xmlns="" xmlns:a16="http://schemas.microsoft.com/office/drawing/2014/main" id="{19878051-A482-4623-BE61-C2C8689A8B89}"/>
              </a:ext>
            </a:extLst>
          </p:cNvPr>
          <p:cNvSpPr/>
          <p:nvPr/>
        </p:nvSpPr>
        <p:spPr>
          <a:xfrm>
            <a:off x="249238" y="631825"/>
            <a:ext cx="6315075" cy="21748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 sz="1350"/>
          </a:p>
        </p:txBody>
      </p:sp>
      <p:sp>
        <p:nvSpPr>
          <p:cNvPr id="16387" name="文字方塊 13">
            <a:extLst>
              <a:ext uri="{FF2B5EF4-FFF2-40B4-BE49-F238E27FC236}">
                <a16:creationId xmlns="" xmlns:a16="http://schemas.microsoft.com/office/drawing/2014/main" id="{FAAF5981-4E75-4521-9BDD-AA09A41100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525" y="141288"/>
            <a:ext cx="58689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TW" altLang="en-US" sz="4000"/>
              <a:t>五、建立課程作業</a:t>
            </a:r>
          </a:p>
        </p:txBody>
      </p:sp>
      <p:sp>
        <p:nvSpPr>
          <p:cNvPr id="7" name="橢圓 6">
            <a:extLst>
              <a:ext uri="{FF2B5EF4-FFF2-40B4-BE49-F238E27FC236}">
                <a16:creationId xmlns="" xmlns:a16="http://schemas.microsoft.com/office/drawing/2014/main" id="{124294A6-A0C3-48DE-97E5-D6D5FBEA0343}"/>
              </a:ext>
            </a:extLst>
          </p:cNvPr>
          <p:cNvSpPr/>
          <p:nvPr/>
        </p:nvSpPr>
        <p:spPr>
          <a:xfrm>
            <a:off x="2557463" y="1339850"/>
            <a:ext cx="1047750" cy="10874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n>
                <a:solidFill>
                  <a:srgbClr val="FF0000"/>
                </a:solidFill>
              </a:ln>
            </a:endParaRPr>
          </a:p>
        </p:txBody>
      </p:sp>
      <p:pic>
        <p:nvPicPr>
          <p:cNvPr id="16389" name="圖片 9">
            <a:extLst>
              <a:ext uri="{FF2B5EF4-FFF2-40B4-BE49-F238E27FC236}">
                <a16:creationId xmlns="" xmlns:a16="http://schemas.microsoft.com/office/drawing/2014/main" id="{B410DEA8-05C1-4FFC-801B-D6FF3B0032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13" y="946150"/>
            <a:ext cx="3254375" cy="57705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>
            <a:extLst>
              <a:ext uri="{FF2B5EF4-FFF2-40B4-BE49-F238E27FC236}">
                <a16:creationId xmlns="" xmlns:a16="http://schemas.microsoft.com/office/drawing/2014/main" id="{010A1EF9-D354-4899-BA34-A49358508944}"/>
              </a:ext>
            </a:extLst>
          </p:cNvPr>
          <p:cNvSpPr/>
          <p:nvPr/>
        </p:nvSpPr>
        <p:spPr>
          <a:xfrm>
            <a:off x="6400800" y="1068388"/>
            <a:ext cx="2606675" cy="4154487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2400" dirty="0">
                <a:latin typeface="Roboto"/>
              </a:rPr>
              <a:t>基本上</a:t>
            </a:r>
            <a:r>
              <a:rPr lang="en-US" altLang="zh-TW" sz="2400" dirty="0">
                <a:latin typeface="Roboto"/>
              </a:rPr>
              <a:t>Google Classroom</a:t>
            </a:r>
            <a:r>
              <a:rPr lang="zh-TW" altLang="en-US" sz="2400" dirty="0">
                <a:latin typeface="Roboto"/>
              </a:rPr>
              <a:t>在這部份很彈性</a:t>
            </a:r>
            <a:r>
              <a:rPr lang="zh-TW" altLang="en-US" sz="2400" dirty="0"/>
              <a:t/>
            </a:r>
            <a:br>
              <a:rPr lang="zh-TW" altLang="en-US" sz="2400" dirty="0"/>
            </a:br>
            <a:r>
              <a:rPr lang="en-US" altLang="zh-TW" sz="2400" dirty="0"/>
              <a:t>1.</a:t>
            </a:r>
            <a:r>
              <a:rPr lang="zh-TW" altLang="en-US" sz="2400" dirty="0">
                <a:latin typeface="Roboto"/>
              </a:rPr>
              <a:t>您可以</a:t>
            </a:r>
            <a:r>
              <a:rPr lang="zh-TW" altLang="en-US" sz="2400" dirty="0">
                <a:solidFill>
                  <a:srgbClr val="FF0066"/>
                </a:solidFill>
                <a:latin typeface="Roboto"/>
              </a:rPr>
              <a:t>插入影片</a:t>
            </a:r>
            <a:endParaRPr lang="en-US" altLang="zh-TW" sz="2400" dirty="0">
              <a:solidFill>
                <a:srgbClr val="FF0066"/>
              </a:solidFill>
              <a:latin typeface="Roboto"/>
            </a:endParaRPr>
          </a:p>
          <a:p>
            <a:pPr>
              <a:defRPr/>
            </a:pPr>
            <a:r>
              <a:rPr lang="zh-TW" altLang="en-US" sz="2400" dirty="0">
                <a:solidFill>
                  <a:srgbClr val="FF0066"/>
                </a:solidFill>
                <a:latin typeface="Roboto"/>
              </a:rPr>
              <a:t>   </a:t>
            </a:r>
            <a:r>
              <a:rPr lang="zh-TW" altLang="en-US" sz="2400" dirty="0">
                <a:latin typeface="Roboto"/>
              </a:rPr>
              <a:t>或網頁讓學生發</a:t>
            </a:r>
            <a:endParaRPr lang="en-US" altLang="zh-TW" sz="2400" dirty="0">
              <a:latin typeface="Roboto"/>
            </a:endParaRPr>
          </a:p>
          <a:p>
            <a:pPr>
              <a:defRPr/>
            </a:pPr>
            <a:r>
              <a:rPr lang="zh-TW" altLang="en-US" sz="2400" dirty="0">
                <a:latin typeface="Roboto"/>
              </a:rPr>
              <a:t>   表心得</a:t>
            </a:r>
          </a:p>
          <a:p>
            <a:pPr>
              <a:defRPr/>
            </a:pPr>
            <a:r>
              <a:rPr lang="en-US" altLang="zh-TW" sz="2400" dirty="0">
                <a:latin typeface="Roboto"/>
              </a:rPr>
              <a:t>2.</a:t>
            </a:r>
            <a:r>
              <a:rPr lang="zh-TW" altLang="en-US" sz="2400" dirty="0">
                <a:latin typeface="Roboto"/>
              </a:rPr>
              <a:t>直接</a:t>
            </a:r>
            <a:r>
              <a:rPr lang="zh-TW" altLang="en-US" sz="2400" dirty="0">
                <a:solidFill>
                  <a:srgbClr val="FF0066"/>
                </a:solidFill>
                <a:latin typeface="Roboto"/>
              </a:rPr>
              <a:t>上傳相關教</a:t>
            </a:r>
            <a:endParaRPr lang="en-US" altLang="zh-TW" sz="2400" dirty="0">
              <a:solidFill>
                <a:srgbClr val="FF0066"/>
              </a:solidFill>
              <a:latin typeface="Roboto"/>
            </a:endParaRPr>
          </a:p>
          <a:p>
            <a:pPr>
              <a:defRPr/>
            </a:pPr>
            <a:r>
              <a:rPr lang="zh-TW" altLang="en-US" sz="2400" dirty="0">
                <a:solidFill>
                  <a:srgbClr val="FF0066"/>
                </a:solidFill>
                <a:latin typeface="Roboto"/>
              </a:rPr>
              <a:t>   學補充檔案</a:t>
            </a:r>
          </a:p>
          <a:p>
            <a:pPr>
              <a:defRPr/>
            </a:pPr>
            <a:r>
              <a:rPr lang="en-US" altLang="zh-TW" sz="2400" dirty="0">
                <a:latin typeface="Roboto"/>
              </a:rPr>
              <a:t>3.</a:t>
            </a:r>
            <a:r>
              <a:rPr lang="zh-TW" altLang="en-US" sz="2400" dirty="0">
                <a:latin typeface="Roboto"/>
              </a:rPr>
              <a:t>指定連結網址。</a:t>
            </a:r>
          </a:p>
          <a:p>
            <a:pPr>
              <a:defRPr/>
            </a:pPr>
            <a:r>
              <a:rPr lang="en-US" altLang="zh-TW" sz="2400" dirty="0">
                <a:latin typeface="Roboto"/>
              </a:rPr>
              <a:t>4.</a:t>
            </a:r>
            <a:r>
              <a:rPr lang="zh-TW" altLang="en-US" sz="2400" dirty="0">
                <a:latin typeface="Roboto"/>
              </a:rPr>
              <a:t>直接選取</a:t>
            </a:r>
            <a:r>
              <a:rPr lang="zh-TW" altLang="en-US" sz="2400" dirty="0">
                <a:solidFill>
                  <a:srgbClr val="FF0066"/>
                </a:solidFill>
                <a:latin typeface="Roboto"/>
              </a:rPr>
              <a:t>雲端硬</a:t>
            </a:r>
            <a:endParaRPr lang="en-US" altLang="zh-TW" sz="2400" dirty="0">
              <a:solidFill>
                <a:srgbClr val="FF0066"/>
              </a:solidFill>
              <a:latin typeface="Roboto"/>
            </a:endParaRPr>
          </a:p>
          <a:p>
            <a:pPr>
              <a:defRPr/>
            </a:pPr>
            <a:r>
              <a:rPr lang="zh-TW" altLang="en-US" sz="2400" dirty="0">
                <a:solidFill>
                  <a:srgbClr val="FF0066"/>
                </a:solidFill>
                <a:latin typeface="Roboto"/>
              </a:rPr>
              <a:t>   碟檔案</a:t>
            </a:r>
          </a:p>
        </p:txBody>
      </p:sp>
      <p:pic>
        <p:nvPicPr>
          <p:cNvPr id="16391" name="圖片 5">
            <a:extLst>
              <a:ext uri="{FF2B5EF4-FFF2-40B4-BE49-F238E27FC236}">
                <a16:creationId xmlns="" xmlns:a16="http://schemas.microsoft.com/office/drawing/2014/main" id="{00230008-14EF-4FD4-80DD-CD28CFA8B7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" y="946150"/>
            <a:ext cx="3619500" cy="57705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ircl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橢圓 3">
            <a:extLst>
              <a:ext uri="{FF2B5EF4-FFF2-40B4-BE49-F238E27FC236}">
                <a16:creationId xmlns="" xmlns:a16="http://schemas.microsoft.com/office/drawing/2014/main" id="{F07C9F31-0E4C-4813-997E-9705C077EF1C}"/>
              </a:ext>
            </a:extLst>
          </p:cNvPr>
          <p:cNvSpPr/>
          <p:nvPr/>
        </p:nvSpPr>
        <p:spPr>
          <a:xfrm>
            <a:off x="249238" y="631825"/>
            <a:ext cx="6315075" cy="21748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 sz="1350"/>
          </a:p>
        </p:txBody>
      </p:sp>
      <p:sp>
        <p:nvSpPr>
          <p:cNvPr id="17411" name="文字方塊 13">
            <a:extLst>
              <a:ext uri="{FF2B5EF4-FFF2-40B4-BE49-F238E27FC236}">
                <a16:creationId xmlns="" xmlns:a16="http://schemas.microsoft.com/office/drawing/2014/main" id="{CAEFB427-2672-4ABB-AC61-7B296BCA0B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525" y="141288"/>
            <a:ext cx="58689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TW" altLang="en-US" sz="4000"/>
              <a:t>五、建立課程作業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771503E9-2A75-4CB6-AAC5-CFD256703AEF}"/>
              </a:ext>
            </a:extLst>
          </p:cNvPr>
          <p:cNvSpPr/>
          <p:nvPr/>
        </p:nvSpPr>
        <p:spPr>
          <a:xfrm>
            <a:off x="647700" y="1241425"/>
            <a:ext cx="8297863" cy="52625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  <a:defRPr/>
            </a:pPr>
            <a:r>
              <a:rPr lang="zh-TW" altLang="en-US" sz="2800" dirty="0">
                <a:solidFill>
                  <a:srgbClr val="FF0000"/>
                </a:solidFill>
              </a:rPr>
              <a:t>作業：</a:t>
            </a:r>
            <a:r>
              <a:rPr lang="zh-TW" altLang="en-US" sz="2800" dirty="0">
                <a:solidFill>
                  <a:srgbClr val="0000FF"/>
                </a:solidFill>
              </a:rPr>
              <a:t>最重要的選項</a:t>
            </a:r>
            <a:r>
              <a:rPr lang="zh-TW" altLang="en-US" sz="2800" dirty="0"/>
              <a:t>，專門用來收取作業，或是</a:t>
            </a:r>
            <a:endParaRPr lang="en-US" altLang="zh-TW" sz="2800" dirty="0"/>
          </a:p>
          <a:p>
            <a:pPr>
              <a:defRPr/>
            </a:pPr>
            <a:r>
              <a:rPr lang="zh-TW" altLang="en-US" sz="2800" dirty="0"/>
              <a:t>                   實習成果；可以用來評分，自定交件時</a:t>
            </a:r>
            <a:endParaRPr lang="en-US" altLang="zh-TW" sz="2800" dirty="0"/>
          </a:p>
          <a:p>
            <a:pPr>
              <a:defRPr/>
            </a:pPr>
            <a:r>
              <a:rPr lang="zh-TW" altLang="en-US" sz="2800" dirty="0"/>
              <a:t>                   間，上傳作業相關電子檔</a:t>
            </a:r>
            <a:r>
              <a:rPr lang="en-US" altLang="zh-TW" sz="2800" dirty="0"/>
              <a:t>..</a:t>
            </a:r>
            <a:r>
              <a:rPr lang="zh-TW" altLang="en-US" sz="2800" dirty="0"/>
              <a:t>等等</a:t>
            </a:r>
            <a:endParaRPr lang="en-US" altLang="zh-TW" sz="2800" dirty="0"/>
          </a:p>
          <a:p>
            <a:pPr marL="457200" indent="-457200">
              <a:buFont typeface="Wingdings" panose="05000000000000000000" pitchFamily="2" charset="2"/>
              <a:buChar char="l"/>
              <a:defRPr/>
            </a:pPr>
            <a:r>
              <a:rPr lang="zh-TW" altLang="en-US" sz="2800" dirty="0">
                <a:solidFill>
                  <a:srgbClr val="FF0000"/>
                </a:solidFill>
              </a:rPr>
              <a:t>問題：</a:t>
            </a:r>
            <a:r>
              <a:rPr lang="zh-TW" altLang="en-US" sz="2800" dirty="0"/>
              <a:t>建立議題讓學生思考後直接作答，常常</a:t>
            </a:r>
            <a:endParaRPr lang="en-US" altLang="zh-TW" sz="2800" dirty="0"/>
          </a:p>
          <a:p>
            <a:pPr>
              <a:defRPr/>
            </a:pPr>
            <a:r>
              <a:rPr lang="zh-TW" altLang="en-US" sz="2800" dirty="0"/>
              <a:t>                   </a:t>
            </a:r>
            <a:r>
              <a:rPr lang="zh-TW" altLang="en-US" sz="2800" dirty="0">
                <a:solidFill>
                  <a:srgbClr val="0000FF"/>
                </a:solidFill>
              </a:rPr>
              <a:t>用在心得或是階段的課程回饋。</a:t>
            </a:r>
            <a:endParaRPr lang="en-US" altLang="zh-TW" sz="2800" dirty="0">
              <a:solidFill>
                <a:srgbClr val="0000FF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l"/>
              <a:defRPr/>
            </a:pPr>
            <a:r>
              <a:rPr lang="zh-TW" altLang="en-US" sz="2800" dirty="0">
                <a:solidFill>
                  <a:srgbClr val="FF0000"/>
                </a:solidFill>
              </a:rPr>
              <a:t>資料：</a:t>
            </a:r>
            <a:r>
              <a:rPr lang="zh-TW" altLang="en-US" sz="2800" dirty="0"/>
              <a:t>有</a:t>
            </a:r>
            <a:r>
              <a:rPr lang="zh-TW" altLang="en-US" sz="2800" dirty="0">
                <a:solidFill>
                  <a:srgbClr val="0000FF"/>
                </a:solidFill>
              </a:rPr>
              <a:t>數位教材要補充</a:t>
            </a:r>
            <a:r>
              <a:rPr lang="zh-TW" altLang="en-US" sz="2800" dirty="0"/>
              <a:t>或是週邊課程都可</a:t>
            </a:r>
            <a:endParaRPr lang="en-US" altLang="zh-TW" sz="2800" dirty="0"/>
          </a:p>
          <a:p>
            <a:pPr>
              <a:defRPr/>
            </a:pPr>
            <a:r>
              <a:rPr lang="zh-TW" altLang="en-US" sz="2800" dirty="0"/>
              <a:t>                   以利用這個選項來</a:t>
            </a:r>
            <a:r>
              <a:rPr lang="zh-TW" altLang="en-US" sz="2800" dirty="0">
                <a:solidFill>
                  <a:srgbClr val="0000FF"/>
                </a:solidFill>
              </a:rPr>
              <a:t>建立數位檔案 </a:t>
            </a:r>
            <a:r>
              <a:rPr lang="zh-TW" altLang="en-US" sz="2800" dirty="0"/>
              <a:t>。</a:t>
            </a:r>
            <a:endParaRPr lang="en-US" altLang="zh-TW" sz="2800" dirty="0"/>
          </a:p>
          <a:p>
            <a:pPr marL="457200" indent="-457200">
              <a:buFont typeface="Wingdings" panose="05000000000000000000" pitchFamily="2" charset="2"/>
              <a:buChar char="l"/>
              <a:defRPr/>
            </a:pPr>
            <a:r>
              <a:rPr lang="zh-TW" altLang="en-US" sz="2800" dirty="0">
                <a:solidFill>
                  <a:srgbClr val="FF0000"/>
                </a:solidFill>
              </a:rPr>
              <a:t>重複訊息</a:t>
            </a:r>
            <a:r>
              <a:rPr lang="zh-TW" altLang="en-US" sz="2800" dirty="0"/>
              <a:t>：當要同時給很多個班級（課程）即可</a:t>
            </a:r>
            <a:endParaRPr lang="en-US" altLang="zh-TW" sz="2800" dirty="0"/>
          </a:p>
          <a:p>
            <a:pPr>
              <a:defRPr/>
            </a:pPr>
            <a:r>
              <a:rPr lang="zh-TW" altLang="en-US" sz="2800" dirty="0"/>
              <a:t>                   選這個項目，減輕重複建 立的負擔。</a:t>
            </a:r>
            <a:endParaRPr lang="en-US" altLang="zh-TW" sz="2800" dirty="0"/>
          </a:p>
          <a:p>
            <a:pPr marL="457200" indent="-457200">
              <a:buFont typeface="Wingdings" panose="05000000000000000000" pitchFamily="2" charset="2"/>
              <a:buChar char="l"/>
              <a:defRPr/>
            </a:pPr>
            <a:r>
              <a:rPr lang="zh-TW" altLang="en-US" sz="2800" dirty="0">
                <a:solidFill>
                  <a:srgbClr val="FF0000"/>
                </a:solidFill>
              </a:rPr>
              <a:t>主題：</a:t>
            </a:r>
            <a:r>
              <a:rPr lang="zh-TW" altLang="en-US" sz="2800" dirty="0"/>
              <a:t>如同課程的目錄一樣，建立明確的主題</a:t>
            </a:r>
            <a:endParaRPr lang="en-US" altLang="zh-TW" sz="2800" dirty="0"/>
          </a:p>
          <a:p>
            <a:pPr>
              <a:defRPr/>
            </a:pPr>
            <a:r>
              <a:rPr lang="zh-TW" altLang="en-US" sz="2800" dirty="0"/>
              <a:t>                   來當分類有助於學生快速取 得正確的課程</a:t>
            </a:r>
            <a:endParaRPr lang="en-US" altLang="zh-TW" sz="2800" dirty="0"/>
          </a:p>
          <a:p>
            <a:pPr>
              <a:defRPr/>
            </a:pPr>
            <a:r>
              <a:rPr lang="zh-TW" altLang="en-US" sz="2800" dirty="0"/>
              <a:t>                   資訊。 </a:t>
            </a:r>
          </a:p>
        </p:txBody>
      </p:sp>
    </p:spTree>
  </p:cSld>
  <p:clrMapOvr>
    <a:masterClrMapping/>
  </p:clrMapOvr>
  <p:transition spd="slow">
    <p:circl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橢圓 3">
            <a:extLst>
              <a:ext uri="{FF2B5EF4-FFF2-40B4-BE49-F238E27FC236}">
                <a16:creationId xmlns="" xmlns:a16="http://schemas.microsoft.com/office/drawing/2014/main" id="{8FC7433C-D6C8-43A1-B1A1-9DADD725E046}"/>
              </a:ext>
            </a:extLst>
          </p:cNvPr>
          <p:cNvSpPr/>
          <p:nvPr/>
        </p:nvSpPr>
        <p:spPr>
          <a:xfrm>
            <a:off x="249238" y="631825"/>
            <a:ext cx="6315075" cy="21748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 sz="1350"/>
          </a:p>
        </p:txBody>
      </p:sp>
      <p:sp>
        <p:nvSpPr>
          <p:cNvPr id="18435" name="文字方塊 13">
            <a:extLst>
              <a:ext uri="{FF2B5EF4-FFF2-40B4-BE49-F238E27FC236}">
                <a16:creationId xmlns="" xmlns:a16="http://schemas.microsoft.com/office/drawing/2014/main" id="{62150205-01FB-488A-BE82-433AF31835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525" y="141288"/>
            <a:ext cx="58689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TW" altLang="en-US" sz="4000"/>
              <a:t>五、建立課程作業</a:t>
            </a:r>
          </a:p>
        </p:txBody>
      </p:sp>
      <p:sp>
        <p:nvSpPr>
          <p:cNvPr id="18436" name="矩形 1">
            <a:extLst>
              <a:ext uri="{FF2B5EF4-FFF2-40B4-BE49-F238E27FC236}">
                <a16:creationId xmlns="" xmlns:a16="http://schemas.microsoft.com/office/drawing/2014/main" id="{88101A3C-0198-4090-8268-9B9A94AA5B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263" y="1022350"/>
            <a:ext cx="4743450" cy="526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TW" altLang="en-US" sz="2800">
                <a:solidFill>
                  <a:srgbClr val="4E4E4E"/>
                </a:solidFill>
                <a:latin typeface="Roboto"/>
              </a:rPr>
              <a:t>在建立課程作業的功能中，一樣可以添加文字說明，或是插入影片、檔案等等，告知學生應該繳交什麼作業，並且可以「</a:t>
            </a:r>
            <a:r>
              <a:rPr lang="zh-TW" altLang="en-US" sz="2800" b="1">
                <a:solidFill>
                  <a:srgbClr val="FF0000"/>
                </a:solidFill>
                <a:latin typeface="Roboto"/>
              </a:rPr>
              <a:t>設定繳交作業的期限</a:t>
            </a:r>
            <a:r>
              <a:rPr lang="zh-TW" altLang="en-US" sz="2800">
                <a:solidFill>
                  <a:srgbClr val="4E4E4E"/>
                </a:solidFill>
                <a:latin typeface="Roboto"/>
              </a:rPr>
              <a:t>」。</a:t>
            </a:r>
            <a:r>
              <a:rPr lang="zh-TW" altLang="en-US" sz="2800"/>
              <a:t/>
            </a:r>
            <a:br>
              <a:rPr lang="zh-TW" altLang="en-US" sz="2800"/>
            </a:br>
            <a:r>
              <a:rPr lang="zh-TW" altLang="en-US" sz="2800"/>
              <a:t/>
            </a:r>
            <a:br>
              <a:rPr lang="zh-TW" altLang="en-US" sz="2800"/>
            </a:br>
            <a:r>
              <a:rPr lang="zh-TW" altLang="en-US" sz="2800">
                <a:solidFill>
                  <a:srgbClr val="4E4E4E"/>
                </a:solidFill>
                <a:latin typeface="Roboto"/>
              </a:rPr>
              <a:t>發布之後，就會通知需要交作業的學生們，提醒他們要在期限之前到「 </a:t>
            </a:r>
            <a:r>
              <a:rPr lang="en-US" altLang="zh-TW" sz="2800">
                <a:solidFill>
                  <a:srgbClr val="4E4E4E"/>
                </a:solidFill>
                <a:latin typeface="Roboto"/>
              </a:rPr>
              <a:t>Google Classroom </a:t>
            </a:r>
            <a:r>
              <a:rPr lang="zh-TW" altLang="en-US" sz="2800">
                <a:solidFill>
                  <a:srgbClr val="4E4E4E"/>
                </a:solidFill>
                <a:latin typeface="Roboto"/>
              </a:rPr>
              <a:t>（ </a:t>
            </a:r>
            <a:r>
              <a:rPr lang="en-US" altLang="zh-TW" sz="2800">
                <a:solidFill>
                  <a:srgbClr val="4E4E4E"/>
                </a:solidFill>
                <a:latin typeface="Roboto"/>
              </a:rPr>
              <a:t>Google </a:t>
            </a:r>
            <a:r>
              <a:rPr lang="zh-TW" altLang="en-US" sz="2800">
                <a:solidFill>
                  <a:srgbClr val="4E4E4E"/>
                </a:solidFill>
                <a:latin typeface="Roboto"/>
              </a:rPr>
              <a:t>雲端教室）」完成線上繳交。</a:t>
            </a:r>
            <a:endParaRPr lang="zh-TW" altLang="en-US" sz="2800"/>
          </a:p>
        </p:txBody>
      </p:sp>
      <p:pic>
        <p:nvPicPr>
          <p:cNvPr id="18437" name="圖片 2">
            <a:extLst>
              <a:ext uri="{FF2B5EF4-FFF2-40B4-BE49-F238E27FC236}">
                <a16:creationId xmlns="" xmlns:a16="http://schemas.microsoft.com/office/drawing/2014/main" id="{79B3D358-502E-4FFB-B034-413D0CB12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713" y="0"/>
            <a:ext cx="3824287" cy="671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橢圓 4">
            <a:extLst>
              <a:ext uri="{FF2B5EF4-FFF2-40B4-BE49-F238E27FC236}">
                <a16:creationId xmlns="" xmlns:a16="http://schemas.microsoft.com/office/drawing/2014/main" id="{B511FB2A-CB33-40CF-A463-6871460E3D79}"/>
              </a:ext>
            </a:extLst>
          </p:cNvPr>
          <p:cNvSpPr/>
          <p:nvPr/>
        </p:nvSpPr>
        <p:spPr>
          <a:xfrm>
            <a:off x="5395913" y="2693988"/>
            <a:ext cx="1244600" cy="5064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</p:cSld>
  <p:clrMapOvr>
    <a:masterClrMapping/>
  </p:clrMapOvr>
  <p:transition spd="slow">
    <p:circl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橢圓 3">
            <a:extLst>
              <a:ext uri="{FF2B5EF4-FFF2-40B4-BE49-F238E27FC236}">
                <a16:creationId xmlns="" xmlns:a16="http://schemas.microsoft.com/office/drawing/2014/main" id="{B31EAEAE-B02B-410E-A30C-230D3E054414}"/>
              </a:ext>
            </a:extLst>
          </p:cNvPr>
          <p:cNvSpPr/>
          <p:nvPr/>
        </p:nvSpPr>
        <p:spPr>
          <a:xfrm>
            <a:off x="249238" y="631825"/>
            <a:ext cx="6315075" cy="21748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 sz="1350"/>
          </a:p>
        </p:txBody>
      </p:sp>
      <p:sp>
        <p:nvSpPr>
          <p:cNvPr id="19459" name="文字方塊 13">
            <a:extLst>
              <a:ext uri="{FF2B5EF4-FFF2-40B4-BE49-F238E27FC236}">
                <a16:creationId xmlns="" xmlns:a16="http://schemas.microsoft.com/office/drawing/2014/main" id="{54C47626-3708-4414-A86A-5E08DFF5C6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525" y="141288"/>
            <a:ext cx="58689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TW" altLang="en-US" sz="4000"/>
              <a:t>五、建立課程作業</a:t>
            </a:r>
          </a:p>
        </p:txBody>
      </p:sp>
      <p:pic>
        <p:nvPicPr>
          <p:cNvPr id="19460" name="圖片 4">
            <a:extLst>
              <a:ext uri="{FF2B5EF4-FFF2-40B4-BE49-F238E27FC236}">
                <a16:creationId xmlns="" xmlns:a16="http://schemas.microsoft.com/office/drawing/2014/main" id="{78A08B90-93E1-4FA5-8FF1-08017EC15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925" y="1017588"/>
            <a:ext cx="5570538" cy="569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矩形 1">
            <a:extLst>
              <a:ext uri="{FF2B5EF4-FFF2-40B4-BE49-F238E27FC236}">
                <a16:creationId xmlns="" xmlns:a16="http://schemas.microsoft.com/office/drawing/2014/main" id="{36925A46-642A-4DBF-8A94-052C0895FC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192213"/>
            <a:ext cx="2941637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zh-TW" altLang="en-US" b="1">
                <a:solidFill>
                  <a:srgbClr val="4E4E4E"/>
                </a:solidFill>
                <a:latin typeface="Roboto"/>
              </a:rPr>
              <a:t> </a:t>
            </a:r>
            <a:r>
              <a:rPr lang="zh-TW" altLang="en-US" sz="2800" b="1">
                <a:solidFill>
                  <a:srgbClr val="4E4E4E"/>
                </a:solidFill>
                <a:latin typeface="Roboto"/>
              </a:rPr>
              <a:t>建立線上問答</a:t>
            </a:r>
            <a:endParaRPr lang="zh-TW" altLang="en-US" sz="2800">
              <a:solidFill>
                <a:srgbClr val="4E4E4E"/>
              </a:solidFill>
              <a:latin typeface="Roboto"/>
            </a:endParaRPr>
          </a:p>
          <a:p>
            <a:r>
              <a:rPr lang="zh-TW" altLang="en-US" sz="2800"/>
              <a:t/>
            </a:r>
            <a:br>
              <a:rPr lang="zh-TW" altLang="en-US" sz="2800"/>
            </a:br>
            <a:r>
              <a:rPr lang="zh-TW" altLang="en-US" sz="2800">
                <a:solidFill>
                  <a:srgbClr val="4E4E4E"/>
                </a:solidFill>
                <a:latin typeface="Roboto"/>
              </a:rPr>
              <a:t>也可以把 </a:t>
            </a:r>
            <a:r>
              <a:rPr lang="en-US" altLang="zh-TW" sz="2800">
                <a:solidFill>
                  <a:srgbClr val="4E4E4E"/>
                </a:solidFill>
                <a:latin typeface="Roboto"/>
              </a:rPr>
              <a:t>Google Classroom </a:t>
            </a:r>
            <a:r>
              <a:rPr lang="zh-TW" altLang="en-US" sz="2800">
                <a:solidFill>
                  <a:srgbClr val="4E4E4E"/>
                </a:solidFill>
                <a:latin typeface="Roboto"/>
              </a:rPr>
              <a:t>當作</a:t>
            </a:r>
            <a:r>
              <a:rPr lang="zh-TW" altLang="en-US" sz="2800">
                <a:solidFill>
                  <a:srgbClr val="0000FF"/>
                </a:solidFill>
                <a:latin typeface="Roboto"/>
              </a:rPr>
              <a:t>線上調查、線上詢問</a:t>
            </a:r>
            <a:r>
              <a:rPr lang="zh-TW" altLang="en-US" sz="2800">
                <a:solidFill>
                  <a:srgbClr val="4E4E4E"/>
                </a:solidFill>
                <a:latin typeface="Roboto"/>
              </a:rPr>
              <a:t>意見的管道，</a:t>
            </a:r>
            <a:r>
              <a:rPr lang="zh-TW" altLang="en-US" sz="2800">
                <a:solidFill>
                  <a:srgbClr val="0000FF"/>
                </a:solidFill>
                <a:latin typeface="Roboto"/>
              </a:rPr>
              <a:t>利用［問答］的功能，可以</a:t>
            </a:r>
            <a:r>
              <a:rPr lang="zh-TW" altLang="en-US" sz="2800">
                <a:solidFill>
                  <a:srgbClr val="FF0000"/>
                </a:solidFill>
                <a:latin typeface="Roboto"/>
              </a:rPr>
              <a:t>設計簡答題</a:t>
            </a:r>
            <a:r>
              <a:rPr lang="zh-TW" altLang="en-US" sz="2800">
                <a:solidFill>
                  <a:srgbClr val="0000FF"/>
                </a:solidFill>
                <a:latin typeface="Roboto"/>
              </a:rPr>
              <a:t>或</a:t>
            </a:r>
            <a:r>
              <a:rPr lang="zh-TW" altLang="en-US" sz="2800">
                <a:solidFill>
                  <a:srgbClr val="FF0000"/>
                </a:solidFill>
                <a:latin typeface="Roboto"/>
              </a:rPr>
              <a:t>單選題</a:t>
            </a:r>
            <a:r>
              <a:rPr lang="zh-TW" altLang="en-US" sz="2800">
                <a:solidFill>
                  <a:srgbClr val="0000FF"/>
                </a:solidFill>
                <a:latin typeface="Roboto"/>
              </a:rPr>
              <a:t>，讓學生線上直接回答。</a:t>
            </a:r>
            <a:endParaRPr lang="zh-TW" altLang="en-US" sz="280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slow">
    <p:circl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橢圓 3">
            <a:extLst>
              <a:ext uri="{FF2B5EF4-FFF2-40B4-BE49-F238E27FC236}">
                <a16:creationId xmlns="" xmlns:a16="http://schemas.microsoft.com/office/drawing/2014/main" id="{EC17B4EA-48FE-4C47-A940-770F1CFCA438}"/>
              </a:ext>
            </a:extLst>
          </p:cNvPr>
          <p:cNvSpPr/>
          <p:nvPr/>
        </p:nvSpPr>
        <p:spPr>
          <a:xfrm>
            <a:off x="369888" y="631825"/>
            <a:ext cx="6315075" cy="21748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 sz="1350"/>
          </a:p>
        </p:txBody>
      </p:sp>
      <p:sp>
        <p:nvSpPr>
          <p:cNvPr id="20483" name="矩形 8">
            <a:extLst>
              <a:ext uri="{FF2B5EF4-FFF2-40B4-BE49-F238E27FC236}">
                <a16:creationId xmlns="" xmlns:a16="http://schemas.microsoft.com/office/drawing/2014/main" id="{9F454A08-DF06-4FD6-87DD-45AEFEEAEA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663" y="387350"/>
            <a:ext cx="6337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TW" altLang="en-US" sz="2400" b="1">
                <a:solidFill>
                  <a:srgbClr val="4E4E4E"/>
                </a:solidFill>
                <a:latin typeface="Roboto"/>
              </a:rPr>
              <a:t>六、在 </a:t>
            </a:r>
            <a:r>
              <a:rPr lang="en-US" altLang="zh-TW" sz="2400" b="1">
                <a:solidFill>
                  <a:srgbClr val="4E4E4E"/>
                </a:solidFill>
                <a:latin typeface="Roboto"/>
              </a:rPr>
              <a:t>Google </a:t>
            </a:r>
            <a:r>
              <a:rPr lang="zh-TW" altLang="en-US" sz="2400" b="1">
                <a:solidFill>
                  <a:srgbClr val="4E4E4E"/>
                </a:solidFill>
                <a:latin typeface="Roboto"/>
              </a:rPr>
              <a:t>日曆上自動顯示繳交作業時間</a:t>
            </a:r>
            <a:endParaRPr lang="zh-TW" altLang="en-US" sz="2400"/>
          </a:p>
        </p:txBody>
      </p:sp>
      <p:sp>
        <p:nvSpPr>
          <p:cNvPr id="20484" name="矩形 2">
            <a:extLst>
              <a:ext uri="{FF2B5EF4-FFF2-40B4-BE49-F238E27FC236}">
                <a16:creationId xmlns="" xmlns:a16="http://schemas.microsoft.com/office/drawing/2014/main" id="{BBD6639C-608A-42F4-B560-E03CEFA6C4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888" y="1093788"/>
            <a:ext cx="2163762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TW" altLang="en-US" sz="2400">
                <a:solidFill>
                  <a:srgbClr val="4E4E4E"/>
                </a:solidFill>
                <a:latin typeface="Roboto"/>
              </a:rPr>
              <a:t>透過上述步驟把課程的學習內容、練習作業、繳交期限一一完成設定後，老師和學生的 </a:t>
            </a:r>
            <a:r>
              <a:rPr lang="en-US" altLang="zh-TW" sz="2400">
                <a:solidFill>
                  <a:srgbClr val="FF0000"/>
                </a:solidFill>
                <a:latin typeface="Roboto"/>
                <a:hlinkClick r:id="rId2"/>
              </a:rPr>
              <a:t>Google </a:t>
            </a:r>
            <a:r>
              <a:rPr lang="zh-TW" altLang="en-US" sz="2400">
                <a:solidFill>
                  <a:srgbClr val="FF0000"/>
                </a:solidFill>
                <a:latin typeface="Roboto"/>
                <a:hlinkClick r:id="rId2"/>
              </a:rPr>
              <a:t>日曆</a:t>
            </a:r>
            <a:r>
              <a:rPr lang="zh-TW" altLang="en-US" sz="2400">
                <a:solidFill>
                  <a:srgbClr val="4E4E4E"/>
                </a:solidFill>
                <a:latin typeface="Roboto"/>
              </a:rPr>
              <a:t>上就會自動多出一個「 </a:t>
            </a:r>
            <a:r>
              <a:rPr lang="en-US" altLang="zh-TW" sz="2400">
                <a:solidFill>
                  <a:srgbClr val="4E4E4E"/>
                </a:solidFill>
                <a:latin typeface="Roboto"/>
              </a:rPr>
              <a:t>Google Classroom </a:t>
            </a:r>
            <a:r>
              <a:rPr lang="zh-TW" altLang="en-US" sz="2400">
                <a:solidFill>
                  <a:srgbClr val="4E4E4E"/>
                </a:solidFill>
                <a:latin typeface="Roboto"/>
              </a:rPr>
              <a:t>的行事曆，上面會註明繳交作業的時間提醒。</a:t>
            </a:r>
            <a:endParaRPr lang="zh-TW" altLang="en-US" sz="2400"/>
          </a:p>
        </p:txBody>
      </p:sp>
      <p:pic>
        <p:nvPicPr>
          <p:cNvPr id="20485" name="圖片 5">
            <a:extLst>
              <a:ext uri="{FF2B5EF4-FFF2-40B4-BE49-F238E27FC236}">
                <a16:creationId xmlns="" xmlns:a16="http://schemas.microsoft.com/office/drawing/2014/main" id="{8E14F40A-89A9-4083-A4CC-67AABFD11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638" y="1093788"/>
            <a:ext cx="6710362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橢圓 3">
            <a:extLst>
              <a:ext uri="{FF2B5EF4-FFF2-40B4-BE49-F238E27FC236}">
                <a16:creationId xmlns="" xmlns:a16="http://schemas.microsoft.com/office/drawing/2014/main" id="{B31EAEAE-B02B-410E-A30C-230D3E054414}"/>
              </a:ext>
            </a:extLst>
          </p:cNvPr>
          <p:cNvSpPr/>
          <p:nvPr/>
        </p:nvSpPr>
        <p:spPr>
          <a:xfrm>
            <a:off x="249238" y="631825"/>
            <a:ext cx="6315075" cy="21748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 sz="1350"/>
          </a:p>
        </p:txBody>
      </p:sp>
      <p:sp>
        <p:nvSpPr>
          <p:cNvPr id="19459" name="文字方塊 13">
            <a:extLst>
              <a:ext uri="{FF2B5EF4-FFF2-40B4-BE49-F238E27FC236}">
                <a16:creationId xmlns="" xmlns:a16="http://schemas.microsoft.com/office/drawing/2014/main" id="{54C47626-3708-4414-A86A-5E08DFF5C6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525" y="141288"/>
            <a:ext cx="58689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TW" altLang="en-US" sz="4000" dirty="0" smtClean="0"/>
              <a:t>七、評分</a:t>
            </a:r>
            <a:endParaRPr lang="zh-TW" altLang="en-US" sz="4000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459" y="1781168"/>
            <a:ext cx="7906870" cy="436239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439478" y="1275196"/>
            <a:ext cx="53680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4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</a:t>
            </a:r>
            <a:endParaRPr lang="zh-TW" altLang="en-US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橢圓 4"/>
          <p:cNvSpPr/>
          <p:nvPr/>
        </p:nvSpPr>
        <p:spPr>
          <a:xfrm>
            <a:off x="878542" y="5189868"/>
            <a:ext cx="896471" cy="7888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45459" y="4488766"/>
            <a:ext cx="53680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4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</a:t>
            </a:r>
            <a:endParaRPr lang="zh-TW" altLang="en-US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0" name="橢圓 9"/>
          <p:cNvSpPr/>
          <p:nvPr/>
        </p:nvSpPr>
        <p:spPr>
          <a:xfrm>
            <a:off x="6116077" y="4468338"/>
            <a:ext cx="896471" cy="7888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964217" y="3698897"/>
            <a:ext cx="53680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4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或</a:t>
            </a:r>
            <a:endParaRPr lang="zh-TW" altLang="en-US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22198197"/>
      </p:ext>
    </p:extLst>
  </p:cSld>
  <p:clrMapOvr>
    <a:masterClrMapping/>
  </p:clrMapOvr>
  <p:transition spd="slow">
    <p:circl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059" y="849313"/>
            <a:ext cx="7575176" cy="5594605"/>
          </a:xfrm>
          <a:prstGeom prst="rect">
            <a:avLst/>
          </a:prstGeom>
        </p:spPr>
      </p:pic>
      <p:sp>
        <p:nvSpPr>
          <p:cNvPr id="4" name="橢圓 3">
            <a:extLst>
              <a:ext uri="{FF2B5EF4-FFF2-40B4-BE49-F238E27FC236}">
                <a16:creationId xmlns="" xmlns:a16="http://schemas.microsoft.com/office/drawing/2014/main" id="{B31EAEAE-B02B-410E-A30C-230D3E054414}"/>
              </a:ext>
            </a:extLst>
          </p:cNvPr>
          <p:cNvSpPr/>
          <p:nvPr/>
        </p:nvSpPr>
        <p:spPr>
          <a:xfrm>
            <a:off x="249238" y="631825"/>
            <a:ext cx="6315075" cy="21748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 sz="1350"/>
          </a:p>
        </p:txBody>
      </p:sp>
      <p:sp>
        <p:nvSpPr>
          <p:cNvPr id="19459" name="文字方塊 13">
            <a:extLst>
              <a:ext uri="{FF2B5EF4-FFF2-40B4-BE49-F238E27FC236}">
                <a16:creationId xmlns="" xmlns:a16="http://schemas.microsoft.com/office/drawing/2014/main" id="{54C47626-3708-4414-A86A-5E08DFF5C6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525" y="141288"/>
            <a:ext cx="58689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TW" altLang="en-US" sz="4000" dirty="0" smtClean="0"/>
              <a:t>七、評分</a:t>
            </a:r>
            <a:endParaRPr lang="zh-TW" altLang="en-US" sz="4000" dirty="0"/>
          </a:p>
        </p:txBody>
      </p:sp>
      <p:sp>
        <p:nvSpPr>
          <p:cNvPr id="7" name="橢圓 6"/>
          <p:cNvSpPr/>
          <p:nvPr/>
        </p:nvSpPr>
        <p:spPr>
          <a:xfrm>
            <a:off x="4840941" y="4087906"/>
            <a:ext cx="2770094" cy="24921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6121248" y="6059197"/>
            <a:ext cx="244169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4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點選進入</a:t>
            </a:r>
            <a:endParaRPr lang="zh-TW" altLang="en-US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964886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橢圓 3">
            <a:extLst>
              <a:ext uri="{FF2B5EF4-FFF2-40B4-BE49-F238E27FC236}">
                <a16:creationId xmlns="" xmlns:a16="http://schemas.microsoft.com/office/drawing/2014/main" id="{B31EAEAE-B02B-410E-A30C-230D3E054414}"/>
              </a:ext>
            </a:extLst>
          </p:cNvPr>
          <p:cNvSpPr/>
          <p:nvPr/>
        </p:nvSpPr>
        <p:spPr>
          <a:xfrm>
            <a:off x="249238" y="631825"/>
            <a:ext cx="6315075" cy="21748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 sz="1350"/>
          </a:p>
        </p:txBody>
      </p:sp>
      <p:sp>
        <p:nvSpPr>
          <p:cNvPr id="19459" name="文字方塊 13">
            <a:extLst>
              <a:ext uri="{FF2B5EF4-FFF2-40B4-BE49-F238E27FC236}">
                <a16:creationId xmlns="" xmlns:a16="http://schemas.microsoft.com/office/drawing/2014/main" id="{54C47626-3708-4414-A86A-5E08DFF5C6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525" y="141288"/>
            <a:ext cx="58689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TW" altLang="en-US" sz="4000" dirty="0" smtClean="0"/>
              <a:t>七、評分</a:t>
            </a:r>
            <a:endParaRPr lang="zh-TW" altLang="en-US" sz="4000" dirty="0"/>
          </a:p>
        </p:txBody>
      </p:sp>
      <p:sp>
        <p:nvSpPr>
          <p:cNvPr id="7" name="橢圓 6"/>
          <p:cNvSpPr/>
          <p:nvPr/>
        </p:nvSpPr>
        <p:spPr>
          <a:xfrm>
            <a:off x="4840941" y="4087906"/>
            <a:ext cx="2770094" cy="24921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9435" y="921031"/>
            <a:ext cx="5263319" cy="5819168"/>
          </a:xfrm>
          <a:prstGeom prst="rect">
            <a:avLst/>
          </a:prstGeom>
        </p:spPr>
      </p:pic>
      <p:sp>
        <p:nvSpPr>
          <p:cNvPr id="3" name="弧形箭號 (上彎) 2"/>
          <p:cNvSpPr/>
          <p:nvPr/>
        </p:nvSpPr>
        <p:spPr>
          <a:xfrm>
            <a:off x="1748118" y="4087906"/>
            <a:ext cx="3200400" cy="403412"/>
          </a:xfrm>
          <a:prstGeom prst="curvedUpArrow">
            <a:avLst>
              <a:gd name="adj1" fmla="val 7668"/>
              <a:gd name="adj2" fmla="val 52240"/>
              <a:gd name="adj3" fmla="val 31667"/>
            </a:avLst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583885" y="3760859"/>
            <a:ext cx="131318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4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評分</a:t>
            </a:r>
            <a:endParaRPr lang="zh-TW" altLang="en-US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311760" y="3324875"/>
            <a:ext cx="53680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4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</a:t>
            </a:r>
            <a:endParaRPr lang="zh-TW" altLang="en-US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339222" y="4918501"/>
            <a:ext cx="53680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4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</a:t>
            </a:r>
            <a:endParaRPr lang="zh-TW" altLang="en-US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2" name="弧形箭號 (上彎) 11"/>
          <p:cNvSpPr/>
          <p:nvPr/>
        </p:nvSpPr>
        <p:spPr>
          <a:xfrm>
            <a:off x="1806575" y="5814342"/>
            <a:ext cx="3200400" cy="403412"/>
          </a:xfrm>
          <a:prstGeom prst="curvedUpArrow">
            <a:avLst>
              <a:gd name="adj1" fmla="val 7668"/>
              <a:gd name="adj2" fmla="val 52240"/>
              <a:gd name="adj3" fmla="val 31667"/>
            </a:avLst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28806" y="5448313"/>
            <a:ext cx="131318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4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評語</a:t>
            </a:r>
            <a:endParaRPr lang="zh-TW" altLang="en-US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549796" y="469674"/>
            <a:ext cx="53680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4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3</a:t>
            </a:r>
            <a:endParaRPr lang="zh-TW" altLang="en-US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5" name="弧形箭號 (上彎) 14"/>
          <p:cNvSpPr/>
          <p:nvPr/>
        </p:nvSpPr>
        <p:spPr>
          <a:xfrm>
            <a:off x="3275826" y="1410638"/>
            <a:ext cx="3200400" cy="403412"/>
          </a:xfrm>
          <a:prstGeom prst="curvedUpArrow">
            <a:avLst>
              <a:gd name="adj1" fmla="val 7668"/>
              <a:gd name="adj2" fmla="val 52240"/>
              <a:gd name="adj3" fmla="val 31667"/>
            </a:avLst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71526" y="1044609"/>
            <a:ext cx="264888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4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發還學生</a:t>
            </a:r>
            <a:endParaRPr lang="zh-TW" altLang="en-US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5300401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525" y="5296193"/>
            <a:ext cx="3390900" cy="895350"/>
          </a:xfrm>
          <a:prstGeom prst="rect">
            <a:avLst/>
          </a:prstGeom>
        </p:spPr>
      </p:pic>
      <p:sp>
        <p:nvSpPr>
          <p:cNvPr id="4" name="橢圓 3">
            <a:extLst>
              <a:ext uri="{FF2B5EF4-FFF2-40B4-BE49-F238E27FC236}">
                <a16:creationId xmlns="" xmlns:a16="http://schemas.microsoft.com/office/drawing/2014/main" id="{B31EAEAE-B02B-410E-A30C-230D3E054414}"/>
              </a:ext>
            </a:extLst>
          </p:cNvPr>
          <p:cNvSpPr/>
          <p:nvPr/>
        </p:nvSpPr>
        <p:spPr>
          <a:xfrm>
            <a:off x="249238" y="631825"/>
            <a:ext cx="6315075" cy="21748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 sz="1350"/>
          </a:p>
        </p:txBody>
      </p:sp>
      <p:sp>
        <p:nvSpPr>
          <p:cNvPr id="19459" name="文字方塊 13">
            <a:extLst>
              <a:ext uri="{FF2B5EF4-FFF2-40B4-BE49-F238E27FC236}">
                <a16:creationId xmlns="" xmlns:a16="http://schemas.microsoft.com/office/drawing/2014/main" id="{54C47626-3708-4414-A86A-5E08DFF5C6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525" y="141288"/>
            <a:ext cx="58689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TW" altLang="en-US" sz="4000" dirty="0"/>
              <a:t>八</a:t>
            </a:r>
            <a:r>
              <a:rPr lang="zh-TW" altLang="en-US" sz="4000" dirty="0" smtClean="0"/>
              <a:t>、學生使用（手機篇）</a:t>
            </a:r>
            <a:endParaRPr lang="zh-TW" altLang="en-US" sz="4000" dirty="0"/>
          </a:p>
        </p:txBody>
      </p:sp>
      <p:sp>
        <p:nvSpPr>
          <p:cNvPr id="7" name="橢圓 6"/>
          <p:cNvSpPr/>
          <p:nvPr/>
        </p:nvSpPr>
        <p:spPr>
          <a:xfrm>
            <a:off x="3244593" y="5459799"/>
            <a:ext cx="690282" cy="6364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3244593" y="6048953"/>
            <a:ext cx="100540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點選</a:t>
            </a:r>
            <a:endParaRPr lang="zh-TW" altLang="en-U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381893" y="1210237"/>
            <a:ext cx="4844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1.</a:t>
            </a:r>
            <a:r>
              <a:rPr lang="zh-TW" altLang="en-US" sz="2800" dirty="0" smtClean="0"/>
              <a:t>手機點選              </a:t>
            </a:r>
            <a:r>
              <a:rPr lang="en-US" altLang="zh-TW" sz="2800" dirty="0" smtClean="0"/>
              <a:t>play</a:t>
            </a:r>
            <a:r>
              <a:rPr lang="zh-TW" altLang="en-US" sz="2800" dirty="0" smtClean="0"/>
              <a:t>商店</a:t>
            </a:r>
            <a:endParaRPr lang="zh-TW" altLang="en-US" sz="2800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5956" y="993822"/>
            <a:ext cx="1000125" cy="800100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1381893" y="2010337"/>
            <a:ext cx="4844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2.</a:t>
            </a:r>
            <a:r>
              <a:rPr lang="zh-TW" altLang="en-US" sz="2800" dirty="0" smtClean="0"/>
              <a:t>搜尋</a:t>
            </a:r>
            <a:r>
              <a:rPr lang="en-US" altLang="zh-TW" sz="2800" dirty="0" smtClean="0"/>
              <a:t>Google Classroom</a:t>
            </a:r>
            <a:endParaRPr lang="zh-TW" altLang="en-US" sz="28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8072" y="1827399"/>
            <a:ext cx="1333500" cy="1152525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1381892" y="2821593"/>
            <a:ext cx="4844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3.</a:t>
            </a:r>
            <a:r>
              <a:rPr lang="zh-TW" altLang="en-US" sz="2800" dirty="0" smtClean="0"/>
              <a:t>安裝並開啟</a:t>
            </a:r>
            <a:endParaRPr lang="zh-TW" altLang="en-US" sz="28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1381892" y="3574353"/>
            <a:ext cx="5852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4.</a:t>
            </a:r>
            <a:r>
              <a:rPr lang="zh-TW" altLang="en-US" sz="2800" dirty="0" smtClean="0"/>
              <a:t>選擇</a:t>
            </a:r>
            <a:r>
              <a:rPr lang="en-US" altLang="zh-TW" sz="2800" dirty="0" smtClean="0"/>
              <a:t>Classroom</a:t>
            </a:r>
            <a:r>
              <a:rPr lang="zh-TW" altLang="en-US" sz="2800" dirty="0" smtClean="0"/>
              <a:t>的帳號或新增帳戶</a:t>
            </a:r>
            <a:endParaRPr lang="zh-TW" altLang="en-US" sz="28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1381892" y="4435273"/>
            <a:ext cx="5538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5.</a:t>
            </a:r>
            <a:r>
              <a:rPr lang="zh-TW" altLang="en-US" sz="2800" dirty="0" smtClean="0"/>
              <a:t>右上角 </a:t>
            </a:r>
            <a:r>
              <a:rPr lang="en-US" altLang="zh-TW" sz="2800" dirty="0" smtClean="0"/>
              <a:t>+</a:t>
            </a:r>
            <a:r>
              <a:rPr lang="zh-TW" altLang="en-US" sz="2800" dirty="0" smtClean="0"/>
              <a:t> 號點選「加入課程」</a:t>
            </a:r>
            <a:endParaRPr lang="zh-TW" altLang="en-US" sz="2800" dirty="0"/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8205" y="5085839"/>
            <a:ext cx="3419475" cy="1238250"/>
          </a:xfrm>
          <a:prstGeom prst="rect">
            <a:avLst/>
          </a:prstGeom>
        </p:spPr>
      </p:pic>
      <p:sp>
        <p:nvSpPr>
          <p:cNvPr id="16" name="橢圓 15"/>
          <p:cNvSpPr/>
          <p:nvPr/>
        </p:nvSpPr>
        <p:spPr>
          <a:xfrm>
            <a:off x="6219171" y="5298792"/>
            <a:ext cx="1212569" cy="5551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277149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圖片 3">
            <a:extLst>
              <a:ext uri="{FF2B5EF4-FFF2-40B4-BE49-F238E27FC236}">
                <a16:creationId xmlns="" xmlns:a16="http://schemas.microsoft.com/office/drawing/2014/main" id="{2AF648CE-AE47-412B-99F3-8E28E6D89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3" y="234950"/>
            <a:ext cx="7419975" cy="650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橢圓 3">
            <a:extLst>
              <a:ext uri="{FF2B5EF4-FFF2-40B4-BE49-F238E27FC236}">
                <a16:creationId xmlns="" xmlns:a16="http://schemas.microsoft.com/office/drawing/2014/main" id="{B31EAEAE-B02B-410E-A30C-230D3E054414}"/>
              </a:ext>
            </a:extLst>
          </p:cNvPr>
          <p:cNvSpPr/>
          <p:nvPr/>
        </p:nvSpPr>
        <p:spPr>
          <a:xfrm>
            <a:off x="249238" y="631825"/>
            <a:ext cx="6315075" cy="21748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 sz="1350"/>
          </a:p>
        </p:txBody>
      </p:sp>
      <p:sp>
        <p:nvSpPr>
          <p:cNvPr id="19459" name="文字方塊 13">
            <a:extLst>
              <a:ext uri="{FF2B5EF4-FFF2-40B4-BE49-F238E27FC236}">
                <a16:creationId xmlns="" xmlns:a16="http://schemas.microsoft.com/office/drawing/2014/main" id="{54C47626-3708-4414-A86A-5E08DFF5C6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525" y="141288"/>
            <a:ext cx="586898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TW" altLang="en-US" sz="4000" dirty="0"/>
              <a:t>八</a:t>
            </a:r>
            <a:r>
              <a:rPr lang="zh-TW" altLang="en-US" sz="4000" dirty="0" smtClean="0"/>
              <a:t>、</a:t>
            </a:r>
            <a:r>
              <a:rPr lang="zh-TW" altLang="en-US" sz="4000" dirty="0"/>
              <a:t>學生使用（手機篇）</a:t>
            </a:r>
          </a:p>
          <a:p>
            <a:endParaRPr lang="zh-TW" altLang="en-US" sz="4000" dirty="0"/>
          </a:p>
        </p:txBody>
      </p:sp>
      <p:sp>
        <p:nvSpPr>
          <p:cNvPr id="7" name="橢圓 6"/>
          <p:cNvSpPr/>
          <p:nvPr/>
        </p:nvSpPr>
        <p:spPr>
          <a:xfrm>
            <a:off x="3244593" y="5459799"/>
            <a:ext cx="690282" cy="6364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文字方塊 1"/>
          <p:cNvSpPr txBox="1"/>
          <p:nvPr/>
        </p:nvSpPr>
        <p:spPr>
          <a:xfrm>
            <a:off x="969516" y="1115301"/>
            <a:ext cx="7143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 smtClean="0"/>
              <a:t>6.</a:t>
            </a:r>
            <a:r>
              <a:rPr lang="zh-TW" altLang="en-US" sz="3600" dirty="0" smtClean="0"/>
              <a:t>向老師詢問課程代碼，然後輸入</a:t>
            </a:r>
            <a:endParaRPr lang="zh-TW" altLang="en-US" sz="3600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8702" y="1954736"/>
            <a:ext cx="5002587" cy="436540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6799376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525" y="803007"/>
            <a:ext cx="3409950" cy="5947335"/>
          </a:xfrm>
          <a:prstGeom prst="rect">
            <a:avLst/>
          </a:prstGeom>
        </p:spPr>
      </p:pic>
      <p:sp>
        <p:nvSpPr>
          <p:cNvPr id="4" name="橢圓 3">
            <a:extLst>
              <a:ext uri="{FF2B5EF4-FFF2-40B4-BE49-F238E27FC236}">
                <a16:creationId xmlns="" xmlns:a16="http://schemas.microsoft.com/office/drawing/2014/main" id="{B31EAEAE-B02B-410E-A30C-230D3E054414}"/>
              </a:ext>
            </a:extLst>
          </p:cNvPr>
          <p:cNvSpPr/>
          <p:nvPr/>
        </p:nvSpPr>
        <p:spPr>
          <a:xfrm>
            <a:off x="249238" y="631825"/>
            <a:ext cx="6315075" cy="21748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 sz="1350"/>
          </a:p>
        </p:txBody>
      </p:sp>
      <p:sp>
        <p:nvSpPr>
          <p:cNvPr id="19459" name="文字方塊 13">
            <a:extLst>
              <a:ext uri="{FF2B5EF4-FFF2-40B4-BE49-F238E27FC236}">
                <a16:creationId xmlns="" xmlns:a16="http://schemas.microsoft.com/office/drawing/2014/main" id="{54C47626-3708-4414-A86A-5E08DFF5C6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525" y="141288"/>
            <a:ext cx="586898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TW" altLang="en-US" sz="4000" dirty="0"/>
              <a:t>八</a:t>
            </a:r>
            <a:r>
              <a:rPr lang="zh-TW" altLang="en-US" sz="4000" dirty="0" smtClean="0"/>
              <a:t>、</a:t>
            </a:r>
            <a:r>
              <a:rPr lang="zh-TW" altLang="en-US" sz="4000" dirty="0"/>
              <a:t>學生使用（手機篇）</a:t>
            </a:r>
          </a:p>
          <a:p>
            <a:endParaRPr lang="zh-TW" altLang="en-US" sz="4000" dirty="0"/>
          </a:p>
        </p:txBody>
      </p:sp>
      <p:sp>
        <p:nvSpPr>
          <p:cNvPr id="7" name="橢圓 6"/>
          <p:cNvSpPr/>
          <p:nvPr/>
        </p:nvSpPr>
        <p:spPr>
          <a:xfrm>
            <a:off x="1947583" y="5695155"/>
            <a:ext cx="891988" cy="78022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文字方塊 1"/>
          <p:cNvSpPr txBox="1"/>
          <p:nvPr/>
        </p:nvSpPr>
        <p:spPr>
          <a:xfrm>
            <a:off x="4784444" y="2081213"/>
            <a:ext cx="33883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/>
              <a:t>可以在「</a:t>
            </a:r>
            <a:r>
              <a:rPr lang="zh-TW" altLang="en-US" sz="3600" b="1" dirty="0" smtClean="0">
                <a:solidFill>
                  <a:srgbClr val="FF0000"/>
                </a:solidFill>
              </a:rPr>
              <a:t>新增課程留言」</a:t>
            </a:r>
            <a:r>
              <a:rPr lang="zh-TW" altLang="en-US" sz="3600" dirty="0" smtClean="0"/>
              <a:t>，輸入</a:t>
            </a:r>
            <a:r>
              <a:rPr lang="zh-TW" altLang="en-US" sz="3600" u="sng" dirty="0" smtClean="0"/>
              <a:t>文字</a:t>
            </a:r>
            <a:r>
              <a:rPr lang="zh-TW" altLang="en-US" sz="3600" dirty="0" smtClean="0"/>
              <a:t>與教師互動</a:t>
            </a:r>
            <a:endParaRPr lang="zh-TW" altLang="en-US" sz="3600" dirty="0"/>
          </a:p>
        </p:txBody>
      </p:sp>
      <p:sp>
        <p:nvSpPr>
          <p:cNvPr id="8" name="弧形箭號 (左彎) 7"/>
          <p:cNvSpPr/>
          <p:nvPr/>
        </p:nvSpPr>
        <p:spPr>
          <a:xfrm rot="5400000">
            <a:off x="4384861" y="3156697"/>
            <a:ext cx="521309" cy="1878993"/>
          </a:xfrm>
          <a:prstGeom prst="curved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0" name="弧形箭號 (左彎) 9"/>
          <p:cNvSpPr/>
          <p:nvPr/>
        </p:nvSpPr>
        <p:spPr>
          <a:xfrm rot="5400000">
            <a:off x="3753746" y="5098041"/>
            <a:ext cx="521309" cy="2495760"/>
          </a:xfrm>
          <a:prstGeom prst="curved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5080280" y="5469852"/>
            <a:ext cx="3388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/>
              <a:t>點選課堂作業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50292390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789" y="1032004"/>
            <a:ext cx="3438525" cy="509587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4" name="橢圓 3">
            <a:extLst>
              <a:ext uri="{FF2B5EF4-FFF2-40B4-BE49-F238E27FC236}">
                <a16:creationId xmlns="" xmlns:a16="http://schemas.microsoft.com/office/drawing/2014/main" id="{B31EAEAE-B02B-410E-A30C-230D3E054414}"/>
              </a:ext>
            </a:extLst>
          </p:cNvPr>
          <p:cNvSpPr/>
          <p:nvPr/>
        </p:nvSpPr>
        <p:spPr>
          <a:xfrm>
            <a:off x="249238" y="631825"/>
            <a:ext cx="6315075" cy="21748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 sz="1350"/>
          </a:p>
        </p:txBody>
      </p:sp>
      <p:sp>
        <p:nvSpPr>
          <p:cNvPr id="19459" name="文字方塊 13">
            <a:extLst>
              <a:ext uri="{FF2B5EF4-FFF2-40B4-BE49-F238E27FC236}">
                <a16:creationId xmlns="" xmlns:a16="http://schemas.microsoft.com/office/drawing/2014/main" id="{54C47626-3708-4414-A86A-5E08DFF5C6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525" y="141288"/>
            <a:ext cx="586898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TW" altLang="en-US" sz="4000" dirty="0"/>
              <a:t>八</a:t>
            </a:r>
            <a:r>
              <a:rPr lang="zh-TW" altLang="en-US" sz="4000" dirty="0" smtClean="0"/>
              <a:t>、</a:t>
            </a:r>
            <a:r>
              <a:rPr lang="zh-TW" altLang="en-US" sz="4000" dirty="0"/>
              <a:t>學生使用（手機篇）</a:t>
            </a:r>
          </a:p>
          <a:p>
            <a:endParaRPr lang="zh-TW" altLang="en-US" sz="4000" dirty="0"/>
          </a:p>
        </p:txBody>
      </p:sp>
      <p:sp>
        <p:nvSpPr>
          <p:cNvPr id="7" name="橢圓 6"/>
          <p:cNvSpPr/>
          <p:nvPr/>
        </p:nvSpPr>
        <p:spPr>
          <a:xfrm>
            <a:off x="637789" y="2676144"/>
            <a:ext cx="891988" cy="78022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文字方塊 1"/>
          <p:cNvSpPr txBox="1"/>
          <p:nvPr/>
        </p:nvSpPr>
        <p:spPr>
          <a:xfrm>
            <a:off x="428285" y="4214813"/>
            <a:ext cx="3857532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zh-TW" altLang="en-US" sz="3600" dirty="0" smtClean="0"/>
              <a:t>點選 </a:t>
            </a:r>
            <a:r>
              <a:rPr lang="en-US" altLang="zh-TW" sz="3600" dirty="0" smtClean="0"/>
              <a:t>+</a:t>
            </a:r>
            <a:r>
              <a:rPr lang="zh-TW" altLang="en-US" sz="3600" dirty="0" smtClean="0"/>
              <a:t> ，新增附件</a:t>
            </a:r>
            <a:endParaRPr lang="zh-TW" altLang="en-US" sz="3600" dirty="0"/>
          </a:p>
        </p:txBody>
      </p:sp>
      <p:cxnSp>
        <p:nvCxnSpPr>
          <p:cNvPr id="12" name="直線單箭頭接點 11"/>
          <p:cNvCxnSpPr>
            <a:stCxn id="7" idx="4"/>
          </p:cNvCxnSpPr>
          <p:nvPr/>
        </p:nvCxnSpPr>
        <p:spPr>
          <a:xfrm>
            <a:off x="1083783" y="3456366"/>
            <a:ext cx="0" cy="75844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圖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8104" y="1032004"/>
            <a:ext cx="3495675" cy="56769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cxnSp>
        <p:nvCxnSpPr>
          <p:cNvPr id="16" name="直線單箭頭接點 15"/>
          <p:cNvCxnSpPr/>
          <p:nvPr/>
        </p:nvCxnSpPr>
        <p:spPr>
          <a:xfrm flipV="1">
            <a:off x="1529777" y="2008094"/>
            <a:ext cx="3167729" cy="105816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橢圓 17"/>
          <p:cNvSpPr/>
          <p:nvPr/>
        </p:nvSpPr>
        <p:spPr>
          <a:xfrm>
            <a:off x="5218753" y="3306593"/>
            <a:ext cx="891988" cy="78022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文字方塊 18"/>
          <p:cNvSpPr txBox="1"/>
          <p:nvPr/>
        </p:nvSpPr>
        <p:spPr>
          <a:xfrm>
            <a:off x="6239435" y="3096539"/>
            <a:ext cx="2976283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zh-TW" altLang="en-US" sz="3600" dirty="0" smtClean="0"/>
              <a:t>手機錄影實作</a:t>
            </a:r>
            <a:endParaRPr lang="zh-TW" altLang="en-US" sz="3600" dirty="0"/>
          </a:p>
        </p:txBody>
      </p:sp>
      <p:cxnSp>
        <p:nvCxnSpPr>
          <p:cNvPr id="20" name="直線單箭頭接點 19"/>
          <p:cNvCxnSpPr>
            <a:stCxn id="18" idx="7"/>
          </p:cNvCxnSpPr>
          <p:nvPr/>
        </p:nvCxnSpPr>
        <p:spPr>
          <a:xfrm flipV="1">
            <a:off x="5980112" y="3236259"/>
            <a:ext cx="241227" cy="18459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右中括弧 21"/>
          <p:cNvSpPr/>
          <p:nvPr/>
        </p:nvSpPr>
        <p:spPr>
          <a:xfrm>
            <a:off x="6431602" y="4633586"/>
            <a:ext cx="248678" cy="1425388"/>
          </a:xfrm>
          <a:prstGeom prst="rightBracket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文字方塊 22"/>
          <p:cNvSpPr txBox="1"/>
          <p:nvPr/>
        </p:nvSpPr>
        <p:spPr>
          <a:xfrm>
            <a:off x="6769206" y="5118847"/>
            <a:ext cx="15345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直接在手機上輸入，完成作業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6955087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橢圓 14">
            <a:extLst>
              <a:ext uri="{FF2B5EF4-FFF2-40B4-BE49-F238E27FC236}">
                <a16:creationId xmlns="" xmlns:a16="http://schemas.microsoft.com/office/drawing/2014/main" id="{C98F20A3-9667-47E4-895E-6244FEDD7010}"/>
              </a:ext>
            </a:extLst>
          </p:cNvPr>
          <p:cNvSpPr/>
          <p:nvPr/>
        </p:nvSpPr>
        <p:spPr>
          <a:xfrm>
            <a:off x="114300" y="808038"/>
            <a:ext cx="3705225" cy="225425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 sz="1350"/>
          </a:p>
        </p:txBody>
      </p:sp>
      <p:pic>
        <p:nvPicPr>
          <p:cNvPr id="8195" name="內容版面配置區 3">
            <a:extLst>
              <a:ext uri="{FF2B5EF4-FFF2-40B4-BE49-F238E27FC236}">
                <a16:creationId xmlns="" xmlns:a16="http://schemas.microsoft.com/office/drawing/2014/main" id="{DF4F3DAD-E87F-46A4-9321-5FF3C295D3A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7900" y="1206500"/>
            <a:ext cx="7450138" cy="5573713"/>
          </a:xfrm>
        </p:spPr>
      </p:pic>
      <p:sp>
        <p:nvSpPr>
          <p:cNvPr id="8196" name="文字方塊 4">
            <a:extLst>
              <a:ext uri="{FF2B5EF4-FFF2-40B4-BE49-F238E27FC236}">
                <a16:creationId xmlns="" xmlns:a16="http://schemas.microsoft.com/office/drawing/2014/main" id="{302C2874-6F99-4BB7-BEF6-A144905976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263" y="363538"/>
            <a:ext cx="35829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TW" altLang="en-US" sz="4000"/>
              <a:t>一、建立課程</a:t>
            </a:r>
          </a:p>
        </p:txBody>
      </p:sp>
      <p:grpSp>
        <p:nvGrpSpPr>
          <p:cNvPr id="8197" name="群組 9">
            <a:extLst>
              <a:ext uri="{FF2B5EF4-FFF2-40B4-BE49-F238E27FC236}">
                <a16:creationId xmlns="" xmlns:a16="http://schemas.microsoft.com/office/drawing/2014/main" id="{B493DC07-4102-42F9-B689-0C102B1728B8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61463" cy="6878638"/>
            <a:chOff x="0" y="-1"/>
            <a:chExt cx="9160678" cy="6879164"/>
          </a:xfrm>
        </p:grpSpPr>
        <p:sp>
          <p:nvSpPr>
            <p:cNvPr id="6" name="矩形 5">
              <a:extLst>
                <a:ext uri="{FF2B5EF4-FFF2-40B4-BE49-F238E27FC236}">
                  <a16:creationId xmlns="" xmlns:a16="http://schemas.microsoft.com/office/drawing/2014/main" id="{5D56078E-9512-4E01-9C1A-B373C4E61452}"/>
                </a:ext>
              </a:extLst>
            </p:cNvPr>
            <p:cNvSpPr/>
            <p:nvPr/>
          </p:nvSpPr>
          <p:spPr>
            <a:xfrm>
              <a:off x="0" y="-1"/>
              <a:ext cx="9143216" cy="74619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="" xmlns:a16="http://schemas.microsoft.com/office/drawing/2014/main" id="{19A6EEF8-B2A7-4F04-8FD1-10497E6F807E}"/>
                </a:ext>
              </a:extLst>
            </p:cNvPr>
            <p:cNvSpPr/>
            <p:nvPr/>
          </p:nvSpPr>
          <p:spPr>
            <a:xfrm>
              <a:off x="0" y="6780730"/>
              <a:ext cx="9143216" cy="98433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="" xmlns:a16="http://schemas.microsoft.com/office/drawing/2014/main" id="{32B24813-9A84-4575-9DD4-C544717A1FBE}"/>
                </a:ext>
              </a:extLst>
            </p:cNvPr>
            <p:cNvSpPr/>
            <p:nvPr/>
          </p:nvSpPr>
          <p:spPr>
            <a:xfrm flipH="1">
              <a:off x="0" y="-1"/>
              <a:ext cx="114290" cy="685376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="" xmlns:a16="http://schemas.microsoft.com/office/drawing/2014/main" id="{3F501839-9736-40E7-91E4-29065BC1CAAB}"/>
                </a:ext>
              </a:extLst>
            </p:cNvPr>
            <p:cNvSpPr/>
            <p:nvPr/>
          </p:nvSpPr>
          <p:spPr>
            <a:xfrm flipH="1">
              <a:off x="9046388" y="-1"/>
              <a:ext cx="114290" cy="685376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</p:grpSp>
      <p:sp>
        <p:nvSpPr>
          <p:cNvPr id="11" name="圖說文字: 折線 10">
            <a:extLst>
              <a:ext uri="{FF2B5EF4-FFF2-40B4-BE49-F238E27FC236}">
                <a16:creationId xmlns="" xmlns:a16="http://schemas.microsoft.com/office/drawing/2014/main" id="{D2AD61F7-A9C8-461F-BF92-9D68AC1954DA}"/>
              </a:ext>
            </a:extLst>
          </p:cNvPr>
          <p:cNvSpPr/>
          <p:nvPr/>
        </p:nvSpPr>
        <p:spPr>
          <a:xfrm>
            <a:off x="6846888" y="354013"/>
            <a:ext cx="2109787" cy="901700"/>
          </a:xfrm>
          <a:prstGeom prst="borderCallout2">
            <a:avLst>
              <a:gd name="adj1" fmla="val 42038"/>
              <a:gd name="adj2" fmla="val 379"/>
              <a:gd name="adj3" fmla="val 46147"/>
              <a:gd name="adj4" fmla="val -14800"/>
              <a:gd name="adj5" fmla="val 187842"/>
              <a:gd name="adj6" fmla="val -17421"/>
            </a:avLst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400" dirty="0">
                <a:solidFill>
                  <a:srgbClr val="FF0000"/>
                </a:solidFill>
              </a:rPr>
              <a:t>按右上角 </a:t>
            </a:r>
            <a:r>
              <a:rPr lang="en-US" altLang="zh-TW" sz="2400" dirty="0">
                <a:solidFill>
                  <a:srgbClr val="FF0000"/>
                </a:solidFill>
              </a:rPr>
              <a:t>+</a:t>
            </a:r>
            <a:r>
              <a:rPr lang="zh-TW" altLang="en-US" sz="2400" dirty="0">
                <a:solidFill>
                  <a:srgbClr val="FF0000"/>
                </a:solidFill>
              </a:rPr>
              <a:t> 號</a:t>
            </a:r>
            <a:endParaRPr lang="zh-TW" altLang="en-US" dirty="0"/>
          </a:p>
        </p:txBody>
      </p:sp>
      <p:sp>
        <p:nvSpPr>
          <p:cNvPr id="12" name="矩形: 圓角 11">
            <a:extLst>
              <a:ext uri="{FF2B5EF4-FFF2-40B4-BE49-F238E27FC236}">
                <a16:creationId xmlns="" xmlns:a16="http://schemas.microsoft.com/office/drawing/2014/main" id="{A3DCF94E-C436-4BD6-8D33-86106743B652}"/>
              </a:ext>
            </a:extLst>
          </p:cNvPr>
          <p:cNvSpPr/>
          <p:nvPr/>
        </p:nvSpPr>
        <p:spPr>
          <a:xfrm>
            <a:off x="4813300" y="3971925"/>
            <a:ext cx="1446213" cy="55562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pic>
        <p:nvPicPr>
          <p:cNvPr id="8200" name="圖片 12">
            <a:extLst>
              <a:ext uri="{FF2B5EF4-FFF2-40B4-BE49-F238E27FC236}">
                <a16:creationId xmlns="" xmlns:a16="http://schemas.microsoft.com/office/drawing/2014/main" id="{7ED8C726-7855-4F98-B824-6473B1321E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1116013"/>
            <a:ext cx="4073525" cy="5680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矩形 13">
            <a:extLst>
              <a:ext uri="{FF2B5EF4-FFF2-40B4-BE49-F238E27FC236}">
                <a16:creationId xmlns="" xmlns:a16="http://schemas.microsoft.com/office/drawing/2014/main" id="{0842E6D1-46EF-4034-9B59-CAF4C39C5E4E}"/>
              </a:ext>
            </a:extLst>
          </p:cNvPr>
          <p:cNvSpPr/>
          <p:nvPr/>
        </p:nvSpPr>
        <p:spPr>
          <a:xfrm flipH="1">
            <a:off x="5339064" y="3676104"/>
            <a:ext cx="1391333" cy="461665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2400" dirty="0">
                <a:ln w="0">
                  <a:solidFill>
                    <a:srgbClr val="FF0000"/>
                  </a:solidFill>
                </a:ln>
              </a:rPr>
              <a:t>點選</a:t>
            </a:r>
          </a:p>
        </p:txBody>
      </p:sp>
      <p:sp>
        <p:nvSpPr>
          <p:cNvPr id="8202" name="矩形 15">
            <a:extLst>
              <a:ext uri="{FF2B5EF4-FFF2-40B4-BE49-F238E27FC236}">
                <a16:creationId xmlns="" xmlns:a16="http://schemas.microsoft.com/office/drawing/2014/main" id="{AADE6F3B-5C69-4218-9A22-C9A1463D0A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3513" y="3043238"/>
            <a:ext cx="2413000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TW" altLang="en-US" sz="2000">
                <a:solidFill>
                  <a:srgbClr val="4E4E4E"/>
                </a:solidFill>
                <a:latin typeface="Roboto"/>
              </a:rPr>
              <a:t>用一般 </a:t>
            </a:r>
            <a:r>
              <a:rPr lang="en-US" altLang="zh-TW" sz="2000">
                <a:solidFill>
                  <a:srgbClr val="4E4E4E"/>
                </a:solidFill>
                <a:latin typeface="Roboto"/>
              </a:rPr>
              <a:t>Google </a:t>
            </a:r>
            <a:r>
              <a:rPr lang="zh-TW" altLang="en-US" sz="2000">
                <a:solidFill>
                  <a:srgbClr val="4E4E4E"/>
                </a:solidFill>
                <a:latin typeface="Roboto"/>
              </a:rPr>
              <a:t>帳號就可以登入「 </a:t>
            </a:r>
            <a:r>
              <a:rPr lang="en-US" altLang="zh-TW" sz="2000">
                <a:solidFill>
                  <a:srgbClr val="2F74F3"/>
                </a:solidFill>
                <a:latin typeface="Roboto"/>
              </a:rPr>
              <a:t>Google Classroom </a:t>
            </a:r>
            <a:r>
              <a:rPr lang="zh-TW" altLang="en-US" sz="2000">
                <a:solidFill>
                  <a:srgbClr val="4E4E4E"/>
                </a:solidFill>
                <a:latin typeface="Roboto"/>
              </a:rPr>
              <a:t>」，這時候右上方可以看到一個［</a:t>
            </a:r>
            <a:r>
              <a:rPr lang="en-US" altLang="zh-TW" sz="2000">
                <a:solidFill>
                  <a:srgbClr val="4E4E4E"/>
                </a:solidFill>
                <a:latin typeface="Roboto"/>
              </a:rPr>
              <a:t>+</a:t>
            </a:r>
            <a:r>
              <a:rPr lang="zh-TW" altLang="en-US" sz="2000">
                <a:solidFill>
                  <a:srgbClr val="4E4E4E"/>
                </a:solidFill>
                <a:latin typeface="Roboto"/>
              </a:rPr>
              <a:t>］，這裡可以［</a:t>
            </a:r>
            <a:r>
              <a:rPr lang="zh-TW" altLang="en-US" sz="2000" b="1">
                <a:solidFill>
                  <a:srgbClr val="4E4E4E"/>
                </a:solidFill>
                <a:latin typeface="Roboto"/>
              </a:rPr>
              <a:t>建立自己的新課程</a:t>
            </a:r>
            <a:r>
              <a:rPr lang="zh-TW" altLang="en-US" sz="2000">
                <a:solidFill>
                  <a:srgbClr val="4E4E4E"/>
                </a:solidFill>
                <a:latin typeface="Roboto"/>
              </a:rPr>
              <a:t>］，或是［</a:t>
            </a:r>
            <a:r>
              <a:rPr lang="zh-TW" altLang="en-US" sz="2000" b="1">
                <a:latin typeface="Roboto"/>
              </a:rPr>
              <a:t>加入已經存在的課程</a:t>
            </a:r>
            <a:r>
              <a:rPr lang="zh-TW" altLang="en-US" sz="2000">
                <a:solidFill>
                  <a:srgbClr val="4E4E4E"/>
                </a:solidFill>
                <a:latin typeface="Roboto"/>
              </a:rPr>
              <a:t>］。</a:t>
            </a:r>
            <a:endParaRPr lang="zh-TW" alt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橢圓 3">
            <a:extLst>
              <a:ext uri="{FF2B5EF4-FFF2-40B4-BE49-F238E27FC236}">
                <a16:creationId xmlns="" xmlns:a16="http://schemas.microsoft.com/office/drawing/2014/main" id="{19874E86-D664-4D21-A9EF-6CB79ABBE77C}"/>
              </a:ext>
            </a:extLst>
          </p:cNvPr>
          <p:cNvSpPr/>
          <p:nvPr/>
        </p:nvSpPr>
        <p:spPr>
          <a:xfrm>
            <a:off x="409575" y="638175"/>
            <a:ext cx="3705225" cy="225425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 sz="1350"/>
          </a:p>
        </p:txBody>
      </p:sp>
      <p:pic>
        <p:nvPicPr>
          <p:cNvPr id="9219" name="Picture 6" descr="ç¸éåç">
            <a:extLst>
              <a:ext uri="{FF2B5EF4-FFF2-40B4-BE49-F238E27FC236}">
                <a16:creationId xmlns="" xmlns:a16="http://schemas.microsoft.com/office/drawing/2014/main" id="{AAA0F76A-B287-47F4-9F70-69932C1A71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4992688"/>
            <a:ext cx="1576388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圖片 1">
            <a:extLst>
              <a:ext uri="{FF2B5EF4-FFF2-40B4-BE49-F238E27FC236}">
                <a16:creationId xmlns="" xmlns:a16="http://schemas.microsoft.com/office/drawing/2014/main" id="{0C2BE1A4-64B1-4932-AD5A-C42D92DA4C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3" y="1165225"/>
            <a:ext cx="6761162" cy="494188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1" name="文字方塊 7">
            <a:extLst>
              <a:ext uri="{FF2B5EF4-FFF2-40B4-BE49-F238E27FC236}">
                <a16:creationId xmlns="" xmlns:a16="http://schemas.microsoft.com/office/drawing/2014/main" id="{E1920290-1EBB-4190-A962-8756357B4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813" y="211138"/>
            <a:ext cx="35829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TW" altLang="en-US" sz="4000"/>
              <a:t>一、建立課程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圖片 5">
            <a:extLst>
              <a:ext uri="{FF2B5EF4-FFF2-40B4-BE49-F238E27FC236}">
                <a16:creationId xmlns="" xmlns:a16="http://schemas.microsoft.com/office/drawing/2014/main" id="{4F492A49-FC30-4A82-AE40-5277445F95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857250"/>
            <a:ext cx="8823325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橢圓 3">
            <a:extLst>
              <a:ext uri="{FF2B5EF4-FFF2-40B4-BE49-F238E27FC236}">
                <a16:creationId xmlns="" xmlns:a16="http://schemas.microsoft.com/office/drawing/2014/main" id="{33A15EFC-2525-4C29-AD56-CC7014D10049}"/>
              </a:ext>
            </a:extLst>
          </p:cNvPr>
          <p:cNvSpPr/>
          <p:nvPr/>
        </p:nvSpPr>
        <p:spPr>
          <a:xfrm>
            <a:off x="200025" y="565150"/>
            <a:ext cx="3705225" cy="225425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 sz="1350"/>
          </a:p>
        </p:txBody>
      </p:sp>
      <p:sp>
        <p:nvSpPr>
          <p:cNvPr id="5" name="矩形: 圓角 4">
            <a:extLst>
              <a:ext uri="{FF2B5EF4-FFF2-40B4-BE49-F238E27FC236}">
                <a16:creationId xmlns="" xmlns:a16="http://schemas.microsoft.com/office/drawing/2014/main" id="{F4083FC0-A046-4440-8F24-F61D9DFC3C3B}"/>
              </a:ext>
            </a:extLst>
          </p:cNvPr>
          <p:cNvSpPr/>
          <p:nvPr/>
        </p:nvSpPr>
        <p:spPr>
          <a:xfrm>
            <a:off x="6894513" y="4157663"/>
            <a:ext cx="1779587" cy="1038225"/>
          </a:xfrm>
          <a:prstGeom prst="roundRect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0245" name="文字方塊 7">
            <a:extLst>
              <a:ext uri="{FF2B5EF4-FFF2-40B4-BE49-F238E27FC236}">
                <a16:creationId xmlns="" xmlns:a16="http://schemas.microsoft.com/office/drawing/2014/main" id="{5B200342-4B68-4532-A423-1DC7AF3265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9000" y="5553075"/>
            <a:ext cx="3175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TW" sz="2800"/>
              <a:t>1.</a:t>
            </a:r>
            <a:r>
              <a:rPr lang="zh-TW" altLang="en-US" sz="2800"/>
              <a:t>可以更改主題</a:t>
            </a:r>
            <a:endParaRPr lang="en-US" altLang="zh-TW" sz="2800"/>
          </a:p>
          <a:p>
            <a:r>
              <a:rPr lang="en-US" altLang="zh-TW" sz="2800"/>
              <a:t>2.</a:t>
            </a:r>
            <a:r>
              <a:rPr lang="zh-TW" altLang="en-US" sz="2800"/>
              <a:t>可以上傳相片</a:t>
            </a:r>
          </a:p>
        </p:txBody>
      </p:sp>
      <p:sp>
        <p:nvSpPr>
          <p:cNvPr id="10246" name="文字方塊 10">
            <a:extLst>
              <a:ext uri="{FF2B5EF4-FFF2-40B4-BE49-F238E27FC236}">
                <a16:creationId xmlns="" xmlns:a16="http://schemas.microsoft.com/office/drawing/2014/main" id="{3D618D5B-F3AD-4551-96A4-83E2FF536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49225"/>
            <a:ext cx="35829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TW" altLang="en-US" sz="4000"/>
              <a:t>一、建立課程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橢圓 3">
            <a:extLst>
              <a:ext uri="{FF2B5EF4-FFF2-40B4-BE49-F238E27FC236}">
                <a16:creationId xmlns="" xmlns:a16="http://schemas.microsoft.com/office/drawing/2014/main" id="{701276CA-CA43-42AA-AC14-AD6FDDFE8144}"/>
              </a:ext>
            </a:extLst>
          </p:cNvPr>
          <p:cNvSpPr/>
          <p:nvPr/>
        </p:nvSpPr>
        <p:spPr>
          <a:xfrm>
            <a:off x="249238" y="631825"/>
            <a:ext cx="4953000" cy="225425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 sz="1350"/>
          </a:p>
        </p:txBody>
      </p:sp>
      <p:sp>
        <p:nvSpPr>
          <p:cNvPr id="5" name="矩形: 圓角 4">
            <a:extLst>
              <a:ext uri="{FF2B5EF4-FFF2-40B4-BE49-F238E27FC236}">
                <a16:creationId xmlns="" xmlns:a16="http://schemas.microsoft.com/office/drawing/2014/main" id="{739A2D4F-A51E-48A2-9A32-47ECCACE0F33}"/>
              </a:ext>
            </a:extLst>
          </p:cNvPr>
          <p:cNvSpPr/>
          <p:nvPr/>
        </p:nvSpPr>
        <p:spPr>
          <a:xfrm>
            <a:off x="6894513" y="4157663"/>
            <a:ext cx="1779587" cy="1038225"/>
          </a:xfrm>
          <a:prstGeom prst="roundRect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1268" name="文字方塊 7">
            <a:extLst>
              <a:ext uri="{FF2B5EF4-FFF2-40B4-BE49-F238E27FC236}">
                <a16:creationId xmlns="" xmlns:a16="http://schemas.microsoft.com/office/drawing/2014/main" id="{42C121A3-42C2-4D5D-A7E6-F30B04766A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2963" y="5903913"/>
            <a:ext cx="66722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TW" sz="2800"/>
              <a:t>1.</a:t>
            </a:r>
            <a:r>
              <a:rPr lang="zh-TW" altLang="en-US" sz="2800"/>
              <a:t> </a:t>
            </a:r>
            <a:r>
              <a:rPr lang="zh-TW" altLang="en-US" sz="3200"/>
              <a:t>給予學生「課程代碼」</a:t>
            </a:r>
            <a:endParaRPr lang="zh-TW" altLang="en-US" sz="2800"/>
          </a:p>
        </p:txBody>
      </p:sp>
      <p:sp>
        <p:nvSpPr>
          <p:cNvPr id="11269" name="文字方塊 10">
            <a:extLst>
              <a:ext uri="{FF2B5EF4-FFF2-40B4-BE49-F238E27FC236}">
                <a16:creationId xmlns="" xmlns:a16="http://schemas.microsoft.com/office/drawing/2014/main" id="{256A4A2D-0912-4DA1-889B-AD4FEE401C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49225"/>
            <a:ext cx="46085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TW" altLang="en-US" sz="4000"/>
              <a:t>二、學生加入課程</a:t>
            </a:r>
          </a:p>
        </p:txBody>
      </p:sp>
      <p:pic>
        <p:nvPicPr>
          <p:cNvPr id="11270" name="圖片 1">
            <a:extLst>
              <a:ext uri="{FF2B5EF4-FFF2-40B4-BE49-F238E27FC236}">
                <a16:creationId xmlns="" xmlns:a16="http://schemas.microsoft.com/office/drawing/2014/main" id="{03AA808D-A772-4F33-B313-1BC291DE01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968375"/>
            <a:ext cx="8674100" cy="459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圖片 2">
            <a:extLst>
              <a:ext uri="{FF2B5EF4-FFF2-40B4-BE49-F238E27FC236}">
                <a16:creationId xmlns="" xmlns:a16="http://schemas.microsoft.com/office/drawing/2014/main" id="{5F32D35F-9D7C-4203-BF77-CCD8803F8E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200" y="2471738"/>
            <a:ext cx="4772025" cy="2952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: 圓角 8">
            <a:extLst>
              <a:ext uri="{FF2B5EF4-FFF2-40B4-BE49-F238E27FC236}">
                <a16:creationId xmlns="" xmlns:a16="http://schemas.microsoft.com/office/drawing/2014/main" id="{CCDA349B-EBEF-45A2-8FE0-8EE52988A6D6}"/>
              </a:ext>
            </a:extLst>
          </p:cNvPr>
          <p:cNvSpPr/>
          <p:nvPr/>
        </p:nvSpPr>
        <p:spPr>
          <a:xfrm>
            <a:off x="2890838" y="3836988"/>
            <a:ext cx="655637" cy="765175"/>
          </a:xfrm>
          <a:prstGeom prst="roundRect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橢圓 3">
            <a:extLst>
              <a:ext uri="{FF2B5EF4-FFF2-40B4-BE49-F238E27FC236}">
                <a16:creationId xmlns="" xmlns:a16="http://schemas.microsoft.com/office/drawing/2014/main" id="{CC3FA99A-CAC5-47CA-821C-24C35020BFC3}"/>
              </a:ext>
            </a:extLst>
          </p:cNvPr>
          <p:cNvSpPr/>
          <p:nvPr/>
        </p:nvSpPr>
        <p:spPr>
          <a:xfrm>
            <a:off x="249238" y="631825"/>
            <a:ext cx="4953000" cy="225425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 sz="1350"/>
          </a:p>
        </p:txBody>
      </p:sp>
      <p:sp>
        <p:nvSpPr>
          <p:cNvPr id="12291" name="文字方塊 10">
            <a:extLst>
              <a:ext uri="{FF2B5EF4-FFF2-40B4-BE49-F238E27FC236}">
                <a16:creationId xmlns="" xmlns:a16="http://schemas.microsoft.com/office/drawing/2014/main" id="{4F88CD99-7CDF-4309-BDF2-63E1F8E92A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49225"/>
            <a:ext cx="46085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TW" altLang="en-US" sz="4000"/>
              <a:t>二、學生加入課程</a:t>
            </a:r>
          </a:p>
        </p:txBody>
      </p:sp>
      <p:pic>
        <p:nvPicPr>
          <p:cNvPr id="12292" name="圖片 5">
            <a:extLst>
              <a:ext uri="{FF2B5EF4-FFF2-40B4-BE49-F238E27FC236}">
                <a16:creationId xmlns="" xmlns:a16="http://schemas.microsoft.com/office/drawing/2014/main" id="{BAA550C7-E0EC-4A65-83F6-8FD90B011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922338"/>
            <a:ext cx="8442325" cy="473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圖片 6">
            <a:extLst>
              <a:ext uri="{FF2B5EF4-FFF2-40B4-BE49-F238E27FC236}">
                <a16:creationId xmlns="" xmlns:a16="http://schemas.microsoft.com/office/drawing/2014/main" id="{DFC4AC2C-0784-4FB4-9474-F3D3400FC0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950" y="1704975"/>
            <a:ext cx="3584575" cy="39290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圖說文字: 直線 9">
            <a:extLst>
              <a:ext uri="{FF2B5EF4-FFF2-40B4-BE49-F238E27FC236}">
                <a16:creationId xmlns="" xmlns:a16="http://schemas.microsoft.com/office/drawing/2014/main" id="{FA9A7DA4-FA87-42E2-9E67-A23143116F3B}"/>
              </a:ext>
            </a:extLst>
          </p:cNvPr>
          <p:cNvSpPr/>
          <p:nvPr/>
        </p:nvSpPr>
        <p:spPr>
          <a:xfrm>
            <a:off x="7191375" y="4633913"/>
            <a:ext cx="1801813" cy="865187"/>
          </a:xfrm>
          <a:prstGeom prst="borderCallout1">
            <a:avLst>
              <a:gd name="adj1" fmla="val -232"/>
              <a:gd name="adj2" fmla="val 79026"/>
              <a:gd name="adj3" fmla="val -72069"/>
              <a:gd name="adj4" fmla="val 64235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800" dirty="0">
                <a:solidFill>
                  <a:srgbClr val="FF0000"/>
                </a:solidFill>
              </a:rPr>
              <a:t>邀請學生</a:t>
            </a:r>
          </a:p>
        </p:txBody>
      </p:sp>
      <p:sp>
        <p:nvSpPr>
          <p:cNvPr id="12295" name="文字方塊 7">
            <a:extLst>
              <a:ext uri="{FF2B5EF4-FFF2-40B4-BE49-F238E27FC236}">
                <a16:creationId xmlns="" xmlns:a16="http://schemas.microsoft.com/office/drawing/2014/main" id="{2AE8DB31-49BB-4AA7-89FD-8FC9C44222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275" y="5984875"/>
            <a:ext cx="75374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TW" sz="2800"/>
              <a:t>2.</a:t>
            </a:r>
            <a:r>
              <a:rPr lang="zh-TW" altLang="en-US" sz="2800"/>
              <a:t> </a:t>
            </a:r>
            <a:r>
              <a:rPr lang="zh-TW" altLang="en-US" sz="3200"/>
              <a:t>邀請學生，輸入學生</a:t>
            </a:r>
            <a:r>
              <a:rPr lang="en-US" altLang="zh-TW" sz="3200"/>
              <a:t>google</a:t>
            </a:r>
            <a:r>
              <a:rPr lang="zh-TW" altLang="en-US" sz="3200"/>
              <a:t>電子郵件</a:t>
            </a:r>
            <a:endParaRPr lang="zh-TW" altLang="en-US" sz="2800"/>
          </a:p>
        </p:txBody>
      </p:sp>
      <p:sp>
        <p:nvSpPr>
          <p:cNvPr id="12" name="橢圓 11">
            <a:extLst>
              <a:ext uri="{FF2B5EF4-FFF2-40B4-BE49-F238E27FC236}">
                <a16:creationId xmlns="" xmlns:a16="http://schemas.microsoft.com/office/drawing/2014/main" id="{77B80EAF-C05F-467A-A762-0BA965DB6BBA}"/>
              </a:ext>
            </a:extLst>
          </p:cNvPr>
          <p:cNvSpPr/>
          <p:nvPr/>
        </p:nvSpPr>
        <p:spPr>
          <a:xfrm>
            <a:off x="4572000" y="811213"/>
            <a:ext cx="701675" cy="7826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n>
                <a:solidFill>
                  <a:srgbClr val="FF0066"/>
                </a:solidFill>
              </a:ln>
            </a:endParaRPr>
          </a:p>
        </p:txBody>
      </p:sp>
      <p:sp>
        <p:nvSpPr>
          <p:cNvPr id="13" name="橢圓 12">
            <a:extLst>
              <a:ext uri="{FF2B5EF4-FFF2-40B4-BE49-F238E27FC236}">
                <a16:creationId xmlns="" xmlns:a16="http://schemas.microsoft.com/office/drawing/2014/main" id="{D09786DB-8B6C-44AE-A20B-CD1D312B2DB0}"/>
              </a:ext>
            </a:extLst>
          </p:cNvPr>
          <p:cNvSpPr/>
          <p:nvPr/>
        </p:nvSpPr>
        <p:spPr>
          <a:xfrm>
            <a:off x="7635875" y="3444875"/>
            <a:ext cx="701675" cy="7826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n>
                <a:solidFill>
                  <a:srgbClr val="FF0066"/>
                </a:solidFill>
              </a:ln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圖片 2">
            <a:extLst>
              <a:ext uri="{FF2B5EF4-FFF2-40B4-BE49-F238E27FC236}">
                <a16:creationId xmlns="" xmlns:a16="http://schemas.microsoft.com/office/drawing/2014/main" id="{E5323A82-5FBA-4D54-A92C-93E5D51B5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1122363"/>
            <a:ext cx="8561387" cy="549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橢圓 3">
            <a:extLst>
              <a:ext uri="{FF2B5EF4-FFF2-40B4-BE49-F238E27FC236}">
                <a16:creationId xmlns="" xmlns:a16="http://schemas.microsoft.com/office/drawing/2014/main" id="{2C7D6966-1E52-4E42-80EB-CA3FCBD41A25}"/>
              </a:ext>
            </a:extLst>
          </p:cNvPr>
          <p:cNvSpPr/>
          <p:nvPr/>
        </p:nvSpPr>
        <p:spPr>
          <a:xfrm>
            <a:off x="249238" y="631825"/>
            <a:ext cx="6315075" cy="21748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 sz="1350"/>
          </a:p>
        </p:txBody>
      </p:sp>
      <p:sp>
        <p:nvSpPr>
          <p:cNvPr id="12" name="橢圓 11">
            <a:extLst>
              <a:ext uri="{FF2B5EF4-FFF2-40B4-BE49-F238E27FC236}">
                <a16:creationId xmlns="" xmlns:a16="http://schemas.microsoft.com/office/drawing/2014/main" id="{AE995EA3-85CC-4E89-A7E5-4A4D8AFBB39F}"/>
              </a:ext>
            </a:extLst>
          </p:cNvPr>
          <p:cNvSpPr/>
          <p:nvPr/>
        </p:nvSpPr>
        <p:spPr>
          <a:xfrm>
            <a:off x="2546350" y="1003300"/>
            <a:ext cx="701675" cy="7826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n>
                <a:solidFill>
                  <a:srgbClr val="FF0066"/>
                </a:solidFill>
              </a:ln>
            </a:endParaRPr>
          </a:p>
        </p:txBody>
      </p:sp>
      <p:sp>
        <p:nvSpPr>
          <p:cNvPr id="5" name="矩形: 圓角 4">
            <a:extLst>
              <a:ext uri="{FF2B5EF4-FFF2-40B4-BE49-F238E27FC236}">
                <a16:creationId xmlns="" xmlns:a16="http://schemas.microsoft.com/office/drawing/2014/main" id="{D7936943-ED19-47A9-95A9-92AA511B1ED8}"/>
              </a:ext>
            </a:extLst>
          </p:cNvPr>
          <p:cNvSpPr/>
          <p:nvPr/>
        </p:nvSpPr>
        <p:spPr>
          <a:xfrm>
            <a:off x="457200" y="5627688"/>
            <a:ext cx="2001838" cy="99218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3318" name="文字方塊 13">
            <a:extLst>
              <a:ext uri="{FF2B5EF4-FFF2-40B4-BE49-F238E27FC236}">
                <a16:creationId xmlns="" xmlns:a16="http://schemas.microsoft.com/office/drawing/2014/main" id="{B34158A2-CA96-4135-A9FC-A504747064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325" y="238125"/>
            <a:ext cx="58689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TW" altLang="en-US" sz="4000"/>
              <a:t>三、建立課程訊息</a:t>
            </a:r>
            <a:r>
              <a:rPr lang="en-US" altLang="zh-TW" sz="4000"/>
              <a:t>(</a:t>
            </a:r>
            <a:r>
              <a:rPr lang="zh-TW" altLang="en-US" sz="4000"/>
              <a:t>公告</a:t>
            </a:r>
            <a:r>
              <a:rPr lang="en-US" altLang="zh-TW" sz="4000"/>
              <a:t>)</a:t>
            </a:r>
            <a:endParaRPr lang="zh-TW" altLang="en-US" sz="4000"/>
          </a:p>
        </p:txBody>
      </p:sp>
      <p:sp>
        <p:nvSpPr>
          <p:cNvPr id="13319" name="矩形 8">
            <a:extLst>
              <a:ext uri="{FF2B5EF4-FFF2-40B4-BE49-F238E27FC236}">
                <a16:creationId xmlns="" xmlns:a16="http://schemas.microsoft.com/office/drawing/2014/main" id="{34797760-854F-414C-AE88-94CEC32CF6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9163" y="1633538"/>
            <a:ext cx="5435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TW" altLang="en-US">
                <a:solidFill>
                  <a:srgbClr val="4E4E4E"/>
                </a:solidFill>
                <a:latin typeface="Roboto"/>
              </a:rPr>
              <a:t>所有新增的內容或作業，都會出現在［訊息串］，提供所有學生查詢。</a:t>
            </a:r>
            <a:endParaRPr lang="zh-TW" altLang="en-US"/>
          </a:p>
        </p:txBody>
      </p:sp>
      <p:cxnSp>
        <p:nvCxnSpPr>
          <p:cNvPr id="16" name="直線單箭頭接點 15">
            <a:extLst>
              <a:ext uri="{FF2B5EF4-FFF2-40B4-BE49-F238E27FC236}">
                <a16:creationId xmlns="" xmlns:a16="http://schemas.microsoft.com/office/drawing/2014/main" id="{4BBCECB1-C455-49C4-96CE-CA8BCF1D2CA7}"/>
              </a:ext>
            </a:extLst>
          </p:cNvPr>
          <p:cNvCxnSpPr>
            <a:stCxn id="12" idx="5"/>
          </p:cNvCxnSpPr>
          <p:nvPr/>
        </p:nvCxnSpPr>
        <p:spPr>
          <a:xfrm>
            <a:off x="3144838" y="1671638"/>
            <a:ext cx="314325" cy="1143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圖片 1">
            <a:extLst>
              <a:ext uri="{FF2B5EF4-FFF2-40B4-BE49-F238E27FC236}">
                <a16:creationId xmlns="" xmlns:a16="http://schemas.microsoft.com/office/drawing/2014/main" id="{39E54E34-D2C1-4AD6-AECC-9188466708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1752600"/>
            <a:ext cx="8086725" cy="51054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橢圓 3">
            <a:extLst>
              <a:ext uri="{FF2B5EF4-FFF2-40B4-BE49-F238E27FC236}">
                <a16:creationId xmlns="" xmlns:a16="http://schemas.microsoft.com/office/drawing/2014/main" id="{D64C9369-B804-4909-A3C3-AF9236A01D69}"/>
              </a:ext>
            </a:extLst>
          </p:cNvPr>
          <p:cNvSpPr/>
          <p:nvPr/>
        </p:nvSpPr>
        <p:spPr>
          <a:xfrm>
            <a:off x="225425" y="635000"/>
            <a:ext cx="6524625" cy="29686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 sz="1350"/>
          </a:p>
        </p:txBody>
      </p:sp>
      <p:sp>
        <p:nvSpPr>
          <p:cNvPr id="14340" name="文字方塊 10">
            <a:extLst>
              <a:ext uri="{FF2B5EF4-FFF2-40B4-BE49-F238E27FC236}">
                <a16:creationId xmlns="" xmlns:a16="http://schemas.microsoft.com/office/drawing/2014/main" id="{D7B0F948-2848-4ADF-B636-D055807A54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325" y="238125"/>
            <a:ext cx="58689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TW" altLang="en-US" sz="4000"/>
              <a:t>三、建立課程訊息</a:t>
            </a:r>
            <a:r>
              <a:rPr lang="en-US" altLang="zh-TW" sz="4000"/>
              <a:t>(</a:t>
            </a:r>
            <a:r>
              <a:rPr lang="zh-TW" altLang="en-US" sz="4000"/>
              <a:t>公告</a:t>
            </a:r>
            <a:r>
              <a:rPr lang="en-US" altLang="zh-TW" sz="4000"/>
              <a:t>)</a:t>
            </a:r>
            <a:endParaRPr lang="zh-TW" altLang="en-US" sz="4000"/>
          </a:p>
        </p:txBody>
      </p:sp>
      <p:sp>
        <p:nvSpPr>
          <p:cNvPr id="12" name="橢圓 11">
            <a:extLst>
              <a:ext uri="{FF2B5EF4-FFF2-40B4-BE49-F238E27FC236}">
                <a16:creationId xmlns="" xmlns:a16="http://schemas.microsoft.com/office/drawing/2014/main" id="{79597FDE-E83A-4973-B10E-08F63FCEFD20}"/>
              </a:ext>
            </a:extLst>
          </p:cNvPr>
          <p:cNvSpPr/>
          <p:nvPr/>
        </p:nvSpPr>
        <p:spPr>
          <a:xfrm>
            <a:off x="852488" y="5289550"/>
            <a:ext cx="1223962" cy="13843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n>
                <a:solidFill>
                  <a:srgbClr val="FF0066"/>
                </a:solidFill>
              </a:ln>
            </a:endParaRPr>
          </a:p>
        </p:txBody>
      </p:sp>
      <p:pic>
        <p:nvPicPr>
          <p:cNvPr id="14342" name="圖片 4">
            <a:extLst>
              <a:ext uri="{FF2B5EF4-FFF2-40B4-BE49-F238E27FC236}">
                <a16:creationId xmlns="" xmlns:a16="http://schemas.microsoft.com/office/drawing/2014/main" id="{6580892E-FF81-475C-BC18-05177916B2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3228975"/>
            <a:ext cx="3667125" cy="2846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直線單箭頭接點 9">
            <a:extLst>
              <a:ext uri="{FF2B5EF4-FFF2-40B4-BE49-F238E27FC236}">
                <a16:creationId xmlns="" xmlns:a16="http://schemas.microsoft.com/office/drawing/2014/main" id="{DC2D5171-61EF-48FA-BD56-5A5CB02054C0}"/>
              </a:ext>
            </a:extLst>
          </p:cNvPr>
          <p:cNvCxnSpPr>
            <a:stCxn id="12" idx="7"/>
          </p:cNvCxnSpPr>
          <p:nvPr/>
        </p:nvCxnSpPr>
        <p:spPr>
          <a:xfrm flipV="1">
            <a:off x="1897063" y="5100638"/>
            <a:ext cx="588962" cy="39211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9C5874DB-DA2A-4C53-8560-22117CE27E6E}"/>
              </a:ext>
            </a:extLst>
          </p:cNvPr>
          <p:cNvSpPr/>
          <p:nvPr/>
        </p:nvSpPr>
        <p:spPr>
          <a:xfrm>
            <a:off x="4572000" y="1022727"/>
            <a:ext cx="4355206" cy="1938992"/>
          </a:xfrm>
          <a:prstGeom prst="rect">
            <a:avLst/>
          </a:prstGeom>
          <a:ln w="28575">
            <a:solidFill>
              <a:srgbClr val="FF000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2400" dirty="0">
                <a:solidFill>
                  <a:srgbClr val="FF0000"/>
                </a:solidFill>
                <a:latin typeface="Roboto"/>
              </a:rPr>
              <a:t>建立［公告］，可以用文字描述課程的大綱，或是每一個單元的教學重點，也可以插入 </a:t>
            </a:r>
            <a:r>
              <a:rPr lang="en-US" altLang="zh-TW" sz="2400" dirty="0">
                <a:solidFill>
                  <a:srgbClr val="FF0000"/>
                </a:solidFill>
                <a:latin typeface="Roboto"/>
              </a:rPr>
              <a:t>YouTube </a:t>
            </a:r>
            <a:r>
              <a:rPr lang="zh-TW" altLang="en-US" sz="2400" dirty="0">
                <a:solidFill>
                  <a:srgbClr val="FF0000"/>
                </a:solidFill>
                <a:latin typeface="Roboto"/>
              </a:rPr>
              <a:t>教學影片，或是插入更詳細的教學檔案內容。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circle/>
  </p:transition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oogle Classroom 使用教學 [相容模式]" id="{F047EBF9-5F36-41C4-9A71-AA251E472E61}" vid="{8D50AC4F-7AA4-417E-9944-E28662037494}"/>
    </a:ext>
  </a:extLst>
</a:theme>
</file>

<file path=ppt/theme/theme2.xml><?xml version="1.0" encoding="utf-8"?>
<a:theme xmlns:a="http://schemas.openxmlformats.org/drawingml/2006/main" name="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oogle Classroom 使用教學 [相容模式]" id="{F047EBF9-5F36-41C4-9A71-AA251E472E61}" vid="{9FEB1C23-B92C-411E-BC3B-A029279B49D8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Google Classroom 使用教學</Template>
  <TotalTime>299</TotalTime>
  <Words>564</Words>
  <Application>Microsoft Office PowerPoint</Application>
  <PresentationFormat>如螢幕大小 (4:3)</PresentationFormat>
  <Paragraphs>81</Paragraphs>
  <Slides>22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22</vt:i4>
      </vt:variant>
    </vt:vector>
  </HeadingPairs>
  <TitlesOfParts>
    <vt:vector size="34" baseType="lpstr">
      <vt:lpstr>Roboto</vt:lpstr>
      <vt:lpstr>微軟正黑體</vt:lpstr>
      <vt:lpstr>新細明體</vt:lpstr>
      <vt:lpstr>Arial</vt:lpstr>
      <vt:lpstr>Calibri</vt:lpstr>
      <vt:lpstr>Calibri Light</vt:lpstr>
      <vt:lpstr>Trebuchet MS</vt:lpstr>
      <vt:lpstr>Wingdings</vt:lpstr>
      <vt:lpstr>Wingdings 2</vt:lpstr>
      <vt:lpstr>Wingdings 3</vt:lpstr>
      <vt:lpstr>HDOfficeLightV0</vt:lpstr>
      <vt:lpstr>多面向</vt:lpstr>
      <vt:lpstr>盧英娟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盧英娟</dc:title>
  <dc:creator>DB</dc:creator>
  <cp:lastModifiedBy>user</cp:lastModifiedBy>
  <cp:revision>12</cp:revision>
  <cp:lastPrinted>2020-03-27T01:36:13Z</cp:lastPrinted>
  <dcterms:created xsi:type="dcterms:W3CDTF">2020-03-24T22:53:27Z</dcterms:created>
  <dcterms:modified xsi:type="dcterms:W3CDTF">2020-03-27T01:37:31Z</dcterms:modified>
</cp:coreProperties>
</file>