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72" r:id="rId5"/>
    <p:sldId id="267" r:id="rId6"/>
    <p:sldId id="268" r:id="rId7"/>
    <p:sldId id="270" r:id="rId8"/>
    <p:sldId id="298" r:id="rId9"/>
    <p:sldId id="291" r:id="rId10"/>
    <p:sldId id="299" r:id="rId11"/>
    <p:sldId id="274" r:id="rId12"/>
    <p:sldId id="300" r:id="rId13"/>
    <p:sldId id="276" r:id="rId14"/>
    <p:sldId id="301" r:id="rId15"/>
    <p:sldId id="275" r:id="rId16"/>
    <p:sldId id="293" r:id="rId17"/>
    <p:sldId id="294" r:id="rId18"/>
    <p:sldId id="302" r:id="rId19"/>
    <p:sldId id="277" r:id="rId20"/>
    <p:sldId id="295" r:id="rId21"/>
    <p:sldId id="303" r:id="rId22"/>
    <p:sldId id="305" r:id="rId23"/>
    <p:sldId id="306" r:id="rId24"/>
    <p:sldId id="278" r:id="rId25"/>
    <p:sldId id="286" r:id="rId26"/>
    <p:sldId id="315" r:id="rId27"/>
    <p:sldId id="296" r:id="rId28"/>
    <p:sldId id="316" r:id="rId29"/>
    <p:sldId id="317" r:id="rId30"/>
    <p:sldId id="287" r:id="rId31"/>
    <p:sldId id="288" r:id="rId32"/>
    <p:sldId id="307" r:id="rId33"/>
    <p:sldId id="289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256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4" autoAdjust="0"/>
    <p:restoredTop sz="58621" autoAdjust="0"/>
  </p:normalViewPr>
  <p:slideViewPr>
    <p:cSldViewPr>
      <p:cViewPr varScale="1">
        <p:scale>
          <a:sx n="116" d="100"/>
          <a:sy n="116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36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08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89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46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07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20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78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90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38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41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33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74BF-1E36-4655-934E-03FDB5F23119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170F-D5F5-4F48-99A6-6D6E6C2DA2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5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reate.kahoot.it/?_ga=2.249869254.1770117068.1592817187-1851926531.1572340293&amp;deviceId=df87ba99-f3ef-4183-8196-c56f71a6ca82R&amp;sessionId=1592817207593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2575144" y="2273482"/>
            <a:ext cx="6336704" cy="5902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</a:t>
            </a:r>
            <a:r>
              <a:rPr lang="en-US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國立新港藝術高中</a:t>
            </a:r>
            <a:r>
              <a:rPr lang="en-US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蔡梅音</a:t>
            </a:r>
            <a:endParaRPr lang="en-US" altLang="zh-TW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1412776"/>
            <a:ext cx="808426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TW" altLang="zh-TW" sz="4400" b="1" kern="1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學</a:t>
            </a:r>
            <a:r>
              <a:rPr lang="zh-TW" altLang="en-US" sz="4400" b="1" kern="1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習扶助夏日動能</a:t>
            </a:r>
            <a:r>
              <a:rPr lang="zh-TW" altLang="zh-TW" sz="4400" b="1" kern="1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課程</a:t>
            </a:r>
            <a:r>
              <a:rPr lang="zh-TW" altLang="en-US" sz="4400" b="1" kern="1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分享教案</a:t>
            </a:r>
            <a:endParaRPr lang="zh-TW" altLang="en-US" sz="44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999745" y="319351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2020.06.24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F58D98E6-7E08-664A-8779-FD45DFF44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7017441" cy="6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4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33052100-7C5B-E94D-A816-8E89D8B262B9}"/>
              </a:ext>
            </a:extLst>
          </p:cNvPr>
          <p:cNvSpPr txBox="1"/>
          <p:nvPr/>
        </p:nvSpPr>
        <p:spPr>
          <a:xfrm>
            <a:off x="971600" y="177281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第一節</a:t>
            </a:r>
            <a:endParaRPr lang="en-US" altLang="zh-TW" sz="6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引起動機</a:t>
            </a:r>
            <a:r>
              <a:rPr lang="zh-TW" altLang="zh-TW" sz="6000" b="1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＆</a:t>
            </a:r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課程介紹</a:t>
            </a:r>
          </a:p>
        </p:txBody>
      </p:sp>
    </p:spTree>
    <p:extLst>
      <p:ext uri="{BB962C8B-B14F-4D97-AF65-F5344CB8AC3E}">
        <p14:creationId xmlns:p14="http://schemas.microsoft.com/office/powerpoint/2010/main" val="214917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7B80959-8BE1-A64B-BEE7-BD16F7CDA0D0}"/>
              </a:ext>
            </a:extLst>
          </p:cNvPr>
          <p:cNvSpPr/>
          <p:nvPr/>
        </p:nvSpPr>
        <p:spPr>
          <a:xfrm>
            <a:off x="179512" y="379715"/>
            <a:ext cx="878497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 algn="just">
              <a:lnSpc>
                <a:spcPts val="4040"/>
              </a:lnSpc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師生相見歡：認識新生。</a:t>
            </a:r>
          </a:p>
          <a:p>
            <a:pPr marL="152400" indent="-152400" algn="just">
              <a:lnSpc>
                <a:spcPts val="4040"/>
              </a:lnSpc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說明高中國文學習的核心內涵及五節課的課程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 algn="just">
              <a:lnSpc>
                <a:spcPts val="4040"/>
              </a:lnSpc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規劃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。</a:t>
            </a:r>
          </a:p>
          <a:p>
            <a:pPr marL="152400" indent="-152400" algn="just">
              <a:lnSpc>
                <a:spcPts val="4040"/>
              </a:lnSpc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3.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介紹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「因材網」在銜接高中課程上的功用及學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 algn="just">
              <a:lnSpc>
                <a:spcPts val="4040"/>
              </a:lnSpc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生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自主學習的效益。</a:t>
            </a:r>
          </a:p>
          <a:p>
            <a:pPr marL="152400" indent="-152400" algn="just">
              <a:lnSpc>
                <a:spcPts val="4040"/>
              </a:lnSpc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4.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介紹「因材網」使用方法，並確認學生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都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能以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 algn="just">
              <a:lnSpc>
                <a:spcPts val="4040"/>
              </a:lnSpc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自己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的帳號順利登入系統。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158E0927-8AB2-774C-B38A-7516A3EA05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508"/>
            <a:ext cx="4355976" cy="283049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9C9A131B-DE9C-FC4B-984F-35E8BA635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27508"/>
            <a:ext cx="2443687" cy="28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1EE15873-43BC-AC41-83ED-B06A40FD0304}"/>
              </a:ext>
            </a:extLst>
          </p:cNvPr>
          <p:cNvSpPr txBox="1"/>
          <p:nvPr/>
        </p:nvSpPr>
        <p:spPr>
          <a:xfrm>
            <a:off x="971600" y="177281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第二節</a:t>
            </a:r>
            <a:endParaRPr lang="en-US" altLang="zh-TW" sz="6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能力診斷</a:t>
            </a:r>
          </a:p>
        </p:txBody>
      </p:sp>
    </p:spTree>
    <p:extLst>
      <p:ext uri="{BB962C8B-B14F-4D97-AF65-F5344CB8AC3E}">
        <p14:creationId xmlns:p14="http://schemas.microsoft.com/office/powerpoint/2010/main" val="424465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8B67BDB4-41D1-1444-A7ED-A6F742AFDB17}"/>
              </a:ext>
            </a:extLst>
          </p:cNvPr>
          <p:cNvSpPr/>
          <p:nvPr/>
        </p:nvSpPr>
        <p:spPr>
          <a:xfrm>
            <a:off x="369380" y="404664"/>
            <a:ext cx="8601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學生使用「因材網」學習系統：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針對學生的國語文能力進行線上跨年級診斷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70FDBA0C-3108-7443-A7B1-E9E67231DB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99" y="1628800"/>
            <a:ext cx="3115197" cy="228914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7E8D887-9F9B-E349-B268-399A61D9C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8879" y="2204864"/>
            <a:ext cx="3930217" cy="280831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CCF637C9-8EA2-E04C-A491-8BFDF3D12F7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28991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5F0E094C-A624-274B-86D2-0E1F9CE16A69}"/>
              </a:ext>
            </a:extLst>
          </p:cNvPr>
          <p:cNvSpPr txBox="1"/>
          <p:nvPr/>
        </p:nvSpPr>
        <p:spPr>
          <a:xfrm>
            <a:off x="971600" y="177281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第三節</a:t>
            </a:r>
            <a:endParaRPr lang="en-US" altLang="zh-TW" sz="6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執行學習任務</a:t>
            </a:r>
          </a:p>
        </p:txBody>
      </p:sp>
    </p:spTree>
    <p:extLst>
      <p:ext uri="{BB962C8B-B14F-4D97-AF65-F5344CB8AC3E}">
        <p14:creationId xmlns:p14="http://schemas.microsoft.com/office/powerpoint/2010/main" val="186860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4545E4B9-A822-1346-9524-8C3041553CA8}"/>
              </a:ext>
            </a:extLst>
          </p:cNvPr>
          <p:cNvSpPr txBox="1"/>
          <p:nvPr/>
        </p:nvSpPr>
        <p:spPr>
          <a:xfrm>
            <a:off x="179512" y="476672"/>
            <a:ext cx="8856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</a:t>
            </a:r>
            <a:r>
              <a:rPr lang="en-US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1.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教師指導學生檢視各自的診斷報告。</a:t>
            </a:r>
            <a:endParaRPr lang="en-US" altLang="zh-TW" sz="32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altLang="zh-TW" sz="32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altLang="zh-TW" sz="32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altLang="zh-TW" sz="32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altLang="zh-TW" sz="32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altLang="zh-TW" sz="32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altLang="zh-TW" sz="3200" b="1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A3764CD-A8B6-1342-9F92-AE8BB10994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8208912" cy="568863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0D7CF31-7045-204F-A6A2-5DF51D480ABA}"/>
              </a:ext>
            </a:extLst>
          </p:cNvPr>
          <p:cNvSpPr/>
          <p:nvPr/>
        </p:nvSpPr>
        <p:spPr>
          <a:xfrm>
            <a:off x="1259632" y="256490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1621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0ACFB0F-0E12-C84B-979E-DBD850D65891}"/>
              </a:ext>
            </a:extLst>
          </p:cNvPr>
          <p:cNvSpPr/>
          <p:nvPr/>
        </p:nvSpPr>
        <p:spPr>
          <a:xfrm>
            <a:off x="251520" y="47667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 algn="just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學生執行任務：</a:t>
            </a:r>
          </a:p>
          <a:p>
            <a:pPr indent="152400" algn="just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學生依各自的診斷報告觀看影片、作練習題。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1FE24F1-4626-6D4F-91E6-8891544B4C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6912768" cy="46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0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0BBE12F-A598-9749-93AA-CBC76F82E1AC}"/>
              </a:ext>
            </a:extLst>
          </p:cNvPr>
          <p:cNvSpPr/>
          <p:nvPr/>
        </p:nvSpPr>
        <p:spPr>
          <a:xfrm>
            <a:off x="1331640" y="476672"/>
            <a:ext cx="6955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學生完成任務後的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診斷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報告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圖樣如下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E3292287-B6D1-5240-9EDA-61EEFFFBF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0" y="1171183"/>
            <a:ext cx="4381500" cy="387181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F778FD44-D6E3-D544-9D54-6A6C2969F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" y="1171183"/>
            <a:ext cx="4574570" cy="38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9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A2408CF7-305C-FB4E-A635-07E3E039C477}"/>
              </a:ext>
            </a:extLst>
          </p:cNvPr>
          <p:cNvSpPr txBox="1"/>
          <p:nvPr/>
        </p:nvSpPr>
        <p:spPr>
          <a:xfrm>
            <a:off x="971600" y="177281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第四節</a:t>
            </a:r>
            <a:endParaRPr lang="en-US" altLang="zh-TW" sz="6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澄清迷思</a:t>
            </a:r>
          </a:p>
        </p:txBody>
      </p:sp>
    </p:spTree>
    <p:extLst>
      <p:ext uri="{BB962C8B-B14F-4D97-AF65-F5344CB8AC3E}">
        <p14:creationId xmlns:p14="http://schemas.microsoft.com/office/powerpoint/2010/main" val="3827850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2C9097F-0F6B-FD40-B698-633AE3591E9C}"/>
              </a:ext>
            </a:extLst>
          </p:cNvPr>
          <p:cNvSpPr/>
          <p:nvPr/>
        </p:nvSpPr>
        <p:spPr>
          <a:xfrm>
            <a:off x="323528" y="404664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【課前彙整】</a:t>
            </a:r>
          </a:p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教師針對學生執行任務後的診斷報告，彙整學生普遍存在的迷思與錯誤觀念。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142F1D7D-10F0-AC4B-9FD3-C489DFE77B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0" y="2060848"/>
            <a:ext cx="813690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786092" cy="7662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5A22D6A-C05A-A842-A47C-E40B66FAA843}"/>
              </a:ext>
            </a:extLst>
          </p:cNvPr>
          <p:cNvSpPr/>
          <p:nvPr/>
        </p:nvSpPr>
        <p:spPr>
          <a:xfrm>
            <a:off x="395536" y="1988840"/>
            <a:ext cx="8362156" cy="297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課程名稱：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高一國文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學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習扶助夏日動能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課程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設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者：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國立新港藝術高中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蔡梅音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老師、蔡志偉老師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5305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A789774-B5B6-7342-B833-F128EF3B07A7}"/>
              </a:ext>
            </a:extLst>
          </p:cNvPr>
          <p:cNvSpPr/>
          <p:nvPr/>
        </p:nvSpPr>
        <p:spPr>
          <a:xfrm>
            <a:off x="349070" y="476672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【課中進行】</a:t>
            </a:r>
          </a:p>
          <a:p>
            <a:pPr marL="152400" indent="-152400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教師針對學生的迷思與錯誤觀念進行講解，並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作課程與延伸。</a:t>
            </a:r>
          </a:p>
          <a:p>
            <a:pPr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教師針對「澄清迷思」單元進行後測並小結。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3EEAB43-19BC-B243-B132-7492E4CBB5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" y="2699545"/>
            <a:ext cx="4392488" cy="333163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B1B7BF52-B101-2D41-9A7F-39CDADEA7D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27" y="2701445"/>
            <a:ext cx="4588024" cy="33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B0972EED-B459-BE4D-AF20-351958D32148}"/>
              </a:ext>
            </a:extLst>
          </p:cNvPr>
          <p:cNvSpPr txBox="1"/>
          <p:nvPr/>
        </p:nvSpPr>
        <p:spPr>
          <a:xfrm>
            <a:off x="971600" y="184482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第五節</a:t>
            </a:r>
            <a:endParaRPr lang="en-US" altLang="zh-TW" sz="6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6000" dirty="0">
                <a:solidFill>
                  <a:srgbClr val="0070C0"/>
                </a:solidFill>
                <a:latin typeface="Weibei SC" panose="03000800000000000000" pitchFamily="66" charset="-128"/>
                <a:ea typeface="Weibei SC" panose="03000800000000000000" pitchFamily="66" charset="-128"/>
              </a:rPr>
              <a:t>Let’s </a:t>
            </a:r>
            <a:r>
              <a:rPr lang="en-US" altLang="zh-TW" sz="6000" dirty="0" err="1">
                <a:solidFill>
                  <a:srgbClr val="0070C0"/>
                </a:solidFill>
                <a:latin typeface="Weibei SC" panose="03000800000000000000" pitchFamily="66" charset="-128"/>
                <a:ea typeface="Weibei SC" panose="03000800000000000000" pitchFamily="66" charset="-128"/>
              </a:rPr>
              <a:t>Kahoot</a:t>
            </a:r>
            <a:r>
              <a:rPr lang="en-US" altLang="zh-TW" sz="6000" dirty="0">
                <a:solidFill>
                  <a:srgbClr val="0070C0"/>
                </a:solidFill>
                <a:latin typeface="Weibei SC" panose="03000800000000000000" pitchFamily="66" charset="-128"/>
                <a:ea typeface="Weibei SC" panose="03000800000000000000" pitchFamily="66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6734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F902EC2-6400-854F-B323-F1B5A49CBE8B}"/>
              </a:ext>
            </a:extLst>
          </p:cNvPr>
          <p:cNvSpPr/>
          <p:nvPr/>
        </p:nvSpPr>
        <p:spPr>
          <a:xfrm>
            <a:off x="161256" y="404664"/>
            <a:ext cx="8821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【課前準備】</a:t>
            </a:r>
          </a:p>
          <a:p>
            <a:pPr marL="152400" indent="-152400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教師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根據「班級學習狀態」報表，找出大多數</a:t>
            </a: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</a:t>
            </a:r>
          </a:p>
          <a:p>
            <a:pPr marL="152400" indent="-152400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學生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不精熟的單元，指派相對應的「自主學習」</a:t>
            </a: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</a:t>
            </a:r>
          </a:p>
          <a:p>
            <a:pPr marL="152400" indent="-152400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任務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C41CC2C4-5DE9-C446-B3DF-FBF14BE94A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72" y="2105472"/>
            <a:ext cx="71186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5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4975BA-BE8E-504C-A44F-D26F6912527E}"/>
              </a:ext>
            </a:extLst>
          </p:cNvPr>
          <p:cNvSpPr/>
          <p:nvPr/>
        </p:nvSpPr>
        <p:spPr>
          <a:xfrm>
            <a:off x="179512" y="332656"/>
            <a:ext cx="8821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【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測驗分析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】</a:t>
            </a:r>
          </a:p>
          <a:p>
            <a:pPr marL="152400" indent="-152400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由測驗結果可知，學生在「</a:t>
            </a: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5-4-02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」像度錯誤較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多，此屬「閱讀能力」單元，故教師指派相關學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習重點，當作學生後續「自主學習」的任務。</a:t>
            </a: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0571443B-FF51-9541-A02E-3916E0B8B7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78772"/>
            <a:ext cx="7848872" cy="44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F902EC2-6400-854F-B323-F1B5A49CBE8B}"/>
              </a:ext>
            </a:extLst>
          </p:cNvPr>
          <p:cNvSpPr/>
          <p:nvPr/>
        </p:nvSpPr>
        <p:spPr>
          <a:xfrm>
            <a:off x="161256" y="548680"/>
            <a:ext cx="8821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【課前準備】</a:t>
            </a:r>
          </a:p>
          <a:p>
            <a:pPr marL="152400" indent="-152400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hlinkClick r:id="rId2"/>
              </a:rPr>
              <a:t>教師設計遊戲題目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（自前測試題或自行命題）。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12A23AB8-F320-6846-9514-F162952A0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3474243-1DFA-FD40-AE13-331DEC6BF9F2}"/>
              </a:ext>
            </a:extLst>
          </p:cNvPr>
          <p:cNvSpPr/>
          <p:nvPr/>
        </p:nvSpPr>
        <p:spPr>
          <a:xfrm>
            <a:off x="179512" y="40466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【課中進行】</a:t>
            </a:r>
          </a:p>
          <a:p>
            <a:pPr marL="152400" indent="-152400" algn="just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學生使用手機登入遊戲</a:t>
            </a: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PIN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碼，並輸入自己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設</a:t>
            </a:r>
            <a:endParaRPr lang="en-US" altLang="zh-TW" sz="32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 algn="just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定的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暱稱，成為遊戲玩家之一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。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3315752-78FF-5C4A-9A3F-8F8857F525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3" y="2006704"/>
            <a:ext cx="6048672" cy="48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3361"/>
            <a:ext cx="5904656" cy="462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75741" y="69269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 algn="just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開始遊戲：學生在自己手機上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點案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答案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，</a:t>
            </a:r>
            <a:endParaRPr lang="en-US" altLang="zh-TW" sz="3200" b="1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 algn="just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答案正確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且速度愈快者得分愈高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937344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499421EE-C2A3-D440-A70E-2513005FAE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6841111" cy="40324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3608" y="716319"/>
            <a:ext cx="6552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 algn="just">
              <a:spcAft>
                <a:spcPts val="0"/>
              </a:spcAft>
            </a:pP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系統顯示正確答案及學生作答情形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。 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08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7802" y="716318"/>
            <a:ext cx="5504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 algn="just">
              <a:spcAft>
                <a:spcPts val="0"/>
              </a:spcAft>
            </a:pP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系統顯示該題學生得分排名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。 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392E209-4074-B445-BDA0-BAC9DD3FC8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69674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67E1F612-0A72-4541-B2C8-0AFD0DAB33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340768"/>
            <a:ext cx="6768752" cy="46085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75814" y="544324"/>
            <a:ext cx="5504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 algn="just">
              <a:spcAft>
                <a:spcPts val="0"/>
              </a:spcAft>
            </a:pPr>
            <a:r>
              <a:rPr lang="zh-TW" altLang="en-US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系統顯示總積分前三名的學生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。 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05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DB9C1A6-408C-934E-B22B-EE58DAD4EB33}"/>
              </a:ext>
            </a:extLst>
          </p:cNvPr>
          <p:cNvSpPr/>
          <p:nvPr/>
        </p:nvSpPr>
        <p:spPr>
          <a:xfrm>
            <a:off x="107504" y="404664"/>
            <a:ext cx="8892480" cy="637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40"/>
              </a:lnSpc>
            </a:pPr>
            <a:r>
              <a:rPr lang="zh-CN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實施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：高一新生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140"/>
              </a:lnSpc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教學時數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：五節課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" indent="-304800" algn="just">
              <a:lnSpc>
                <a:spcPts val="4140"/>
              </a:lnSpc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課程目標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：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304800" indent="-304800" algn="just">
              <a:lnSpc>
                <a:spcPts val="4140"/>
              </a:lnSpc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一、以「成就每一個孩子」為願景，協助學生發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304800" indent="-304800" algn="just">
              <a:lnSpc>
                <a:spcPts val="4140"/>
              </a:lnSpc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展自學能力，落實「</a:t>
            </a:r>
            <a:r>
              <a:rPr lang="zh-TW" altLang="zh-TW" sz="3200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自發、互動、共好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」的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304800" indent="-304800" algn="just">
              <a:lnSpc>
                <a:spcPts val="4140"/>
              </a:lnSpc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目標。</a:t>
            </a:r>
          </a:p>
          <a:p>
            <a:pPr marL="304800" indent="-304800" algn="just">
              <a:lnSpc>
                <a:spcPts val="4140"/>
              </a:lnSpc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二、藉由「因材網」線上學習扶助，以科技輔助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304800" indent="-304800" algn="just">
              <a:lnSpc>
                <a:spcPts val="4140"/>
              </a:lnSpc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國文科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綜合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施測。</a:t>
            </a:r>
            <a:r>
              <a:rPr lang="zh-TW" altLang="zh-TW" sz="32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透過數位學習及適性測驗</a:t>
            </a:r>
            <a:r>
              <a:rPr lang="zh-TW" altLang="en-US" sz="32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endParaRPr lang="en-US" altLang="zh-TW" sz="3200" b="1" u="sng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304800" indent="-304800" algn="just">
              <a:lnSpc>
                <a:spcPts val="4140"/>
              </a:lnSpc>
            </a:pPr>
            <a:r>
              <a:rPr lang="zh-TW" altLang="en-US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</a:t>
            </a:r>
            <a:r>
              <a:rPr lang="zh-TW" altLang="zh-TW" sz="32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方式，讓學習得以數據化、科學化，據此強</a:t>
            </a:r>
            <a:endParaRPr lang="en-US" altLang="zh-TW" sz="3200" b="1" u="sng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304800" indent="-304800" algn="just">
              <a:lnSpc>
                <a:spcPts val="4140"/>
              </a:lnSpc>
            </a:pPr>
            <a:r>
              <a:rPr lang="zh-TW" altLang="en-US" sz="3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</a:t>
            </a:r>
            <a:r>
              <a:rPr lang="zh-TW" altLang="zh-TW" sz="32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化國文科補救教學效益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。</a:t>
            </a:r>
          </a:p>
          <a:p>
            <a:pPr>
              <a:lnSpc>
                <a:spcPts val="4140"/>
              </a:lnSpc>
            </a:pP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140"/>
              </a:lnSpc>
            </a:pP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29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C0CB32F-82D4-DE42-B798-E1F953465A71}"/>
              </a:ext>
            </a:extLst>
          </p:cNvPr>
          <p:cNvSpPr/>
          <p:nvPr/>
        </p:nvSpPr>
        <p:spPr>
          <a:xfrm>
            <a:off x="323528" y="692696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3.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正增強：頒獎</a:t>
            </a:r>
          </a:p>
          <a:p>
            <a:pPr indent="228600" algn="just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lang="zh-TW" altLang="zh-TW" sz="32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獎勵</a:t>
            </a:r>
            <a:r>
              <a:rPr lang="en-US" altLang="zh-TW" sz="3200" b="1" kern="1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Kahoot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遊戲中表現優異的學生。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4.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指導學生了解教師指派的「自主學習」任務，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利用暑假自主補救，並於開學後驗收成果。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5.</a:t>
            </a:r>
            <a:r>
              <a:rPr lang="zh-CN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回饋</a:t>
            </a:r>
            <a:r>
              <a:rPr lang="en-US" altLang="zh-CN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/</a:t>
            </a:r>
            <a:r>
              <a:rPr lang="zh-CN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總結：學生填寫回饋單。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7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8E95A20-015A-0445-AD62-709B155A47B5}"/>
              </a:ext>
            </a:extLst>
          </p:cNvPr>
          <p:cNvSpPr/>
          <p:nvPr/>
        </p:nvSpPr>
        <p:spPr>
          <a:xfrm>
            <a:off x="251520" y="62068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【試行課程結束後，學生回饋分析】</a:t>
            </a:r>
          </a:p>
          <a:p>
            <a:pPr indent="76200" algn="just">
              <a:spcAft>
                <a:spcPts val="0"/>
              </a:spcAft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1.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國中教育會考時「國文科」成績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405DCC95-2D3D-4446-AE6D-E49458BBCA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9309"/>
            <a:ext cx="80648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3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555B5BB-8FF7-A24C-B2B3-75ED62E5B82B}"/>
              </a:ext>
            </a:extLst>
          </p:cNvPr>
          <p:cNvSpPr/>
          <p:nvPr/>
        </p:nvSpPr>
        <p:spPr>
          <a:xfrm>
            <a:off x="178106" y="63921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>
              <a:spcAft>
                <a:spcPts val="0"/>
              </a:spcAft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2.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以「</a:t>
            </a:r>
            <a:r>
              <a:rPr lang="en-US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50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分鐘」作答</a:t>
            </a:r>
            <a:r>
              <a:rPr lang="en-US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35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題「學力檢測模擬題目」</a:t>
            </a:r>
            <a:r>
              <a:rPr lang="zh-TW" altLang="zh-TW" sz="3200" b="1" spc="1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sz="3200" b="1" spc="10" dirty="0" smtClean="0">
              <a:solidFill>
                <a:srgbClr val="20212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52400" indent="-152400">
              <a:spcAft>
                <a:spcPts val="0"/>
              </a:spcAft>
            </a:pPr>
            <a:r>
              <a:rPr lang="zh-TW" altLang="en-US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3200" b="1" spc="1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3200" b="1" spc="1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時間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是否足夠</a:t>
            </a:r>
            <a:r>
              <a:rPr lang="en-US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4D8C13E-C80B-9B40-B6FF-738D1716BE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1369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89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9A0E097-79C4-D749-9415-10E7D4F2B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92696"/>
            <a:ext cx="86409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5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3.</a:t>
            </a:r>
            <a:r>
              <a:rPr kumimoji="0" lang="zh-TW" altLang="zh-TW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你覺得本次35題國中程度「學力檢測模擬題</a:t>
            </a:r>
            <a:endParaRPr kumimoji="0" lang="en-US" altLang="zh-TW" sz="32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155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3200" b="1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zh-TW" altLang="zh-TW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目</a:t>
            </a:r>
            <a:r>
              <a:rPr kumimoji="0" lang="zh-TW" altLang="zh-TW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」難度如何?</a:t>
            </a:r>
            <a:endParaRPr kumimoji="0" lang="zh-TW" altLang="zh-TW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7" name="圖片 47">
            <a:extLst>
              <a:ext uri="{FF2B5EF4-FFF2-40B4-BE49-F238E27FC236}">
                <a16:creationId xmlns="" xmlns:a16="http://schemas.microsoft.com/office/drawing/2014/main" id="{27687F9C-C3CB-244B-AA56-29CA6918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4" y="1804400"/>
            <a:ext cx="836935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C531849-9C8F-BA42-A310-58EBF5389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553" y="37255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616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064FF65-F0E5-2847-A008-DBD1C3C4F8B1}"/>
              </a:ext>
            </a:extLst>
          </p:cNvPr>
          <p:cNvSpPr/>
          <p:nvPr/>
        </p:nvSpPr>
        <p:spPr>
          <a:xfrm>
            <a:off x="251520" y="47667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4.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你認為老師針對同學作答錯誤處進行</a:t>
            </a:r>
            <a:r>
              <a:rPr lang="zh-TW" altLang="zh-TW" sz="3200" b="1" spc="1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解說</a:t>
            </a:r>
            <a:endParaRPr lang="en-US" altLang="zh-TW" sz="3200" b="1" spc="10" dirty="0" smtClean="0">
              <a:solidFill>
                <a:srgbClr val="20212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zh-TW" altLang="en-US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3200" b="1" spc="1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3200" b="1" spc="1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（例如</a:t>
            </a:r>
            <a:r>
              <a:rPr lang="zh-TW" altLang="en-US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「冠」字），是否對學習有幫助？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5A37CB8-0421-B74C-8846-4D251F0A5E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9208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06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EC6C349-3CF2-224A-AC0F-EA7AECBD5370}"/>
              </a:ext>
            </a:extLst>
          </p:cNvPr>
          <p:cNvSpPr/>
          <p:nvPr/>
        </p:nvSpPr>
        <p:spPr>
          <a:xfrm>
            <a:off x="251520" y="62068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>
              <a:spcAft>
                <a:spcPts val="0"/>
              </a:spcAft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5.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安排「</a:t>
            </a:r>
            <a:r>
              <a:rPr lang="en-US" altLang="zh-TW" sz="3200" b="1" spc="10" dirty="0" err="1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Kahoot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」益智遊戲，是否喜歡這樣的</a:t>
            </a:r>
            <a:endParaRPr lang="en-US" altLang="zh-TW" sz="3200" b="1" spc="10" dirty="0">
              <a:solidFill>
                <a:srgbClr val="20212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152400" indent="-152400">
              <a:spcAft>
                <a:spcPts val="0"/>
              </a:spcAft>
            </a:pPr>
            <a:r>
              <a:rPr lang="en-US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課程設計？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42F691A-764B-1C47-9B2A-516E7F5782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84887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81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2454456-816C-8E4C-9C93-97834217FD91}"/>
              </a:ext>
            </a:extLst>
          </p:cNvPr>
          <p:cNvSpPr/>
          <p:nvPr/>
        </p:nvSpPr>
        <p:spPr>
          <a:xfrm>
            <a:off x="323528" y="62068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6.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未來如果推動以「因材網線上學習扶助」</a:t>
            </a:r>
            <a:r>
              <a:rPr lang="zh-TW" altLang="zh-TW" sz="3200" b="1" spc="1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代</a:t>
            </a:r>
            <a:endParaRPr lang="en-US" altLang="zh-TW" sz="3200" b="1" spc="10" dirty="0" smtClean="0">
              <a:solidFill>
                <a:srgbClr val="202124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zh-TW" altLang="en-US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3200" b="1" spc="1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3200" b="1" spc="10" dirty="0" smtClean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替「</a:t>
            </a:r>
            <a:r>
              <a:rPr lang="zh-TW" altLang="zh-TW" sz="3200" b="1" spc="1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重補修」課程，你覺得如何？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224FAD37-2133-4F46-B996-F421446C54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7906"/>
            <a:ext cx="8712968" cy="456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28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ED5292C8-DE66-AB48-B04D-B45BCA1C4276}"/>
              </a:ext>
            </a:extLst>
          </p:cNvPr>
          <p:cNvSpPr txBox="1"/>
          <p:nvPr/>
        </p:nvSpPr>
        <p:spPr>
          <a:xfrm>
            <a:off x="1115616" y="2132856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回饋與建議</a:t>
            </a:r>
            <a:endParaRPr lang="en-US" altLang="zh-TW" sz="6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848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29F9367-77DC-A54F-AAA1-997B1418593E}"/>
              </a:ext>
            </a:extLst>
          </p:cNvPr>
          <p:cNvSpPr/>
          <p:nvPr/>
        </p:nvSpPr>
        <p:spPr>
          <a:xfrm>
            <a:off x="179512" y="1268760"/>
            <a:ext cx="8821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一、執行面向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>
              <a:spcAft>
                <a:spcPts val="0"/>
              </a:spcAft>
            </a:pPr>
            <a:r>
              <a:rPr lang="zh-CN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校內如能形成共同討論、共同規劃與執行教師社</a:t>
            </a:r>
            <a:endParaRPr lang="en-US" altLang="zh-CN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>
              <a:spcAft>
                <a:spcPts val="0"/>
              </a:spcAft>
            </a:pPr>
            <a:r>
              <a:rPr lang="zh-CN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群，對精緻化課程將更有助益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27068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BB97C3-2873-954D-BFA7-02E22D4B1C65}"/>
              </a:ext>
            </a:extLst>
          </p:cNvPr>
          <p:cNvSpPr/>
          <p:nvPr/>
        </p:nvSpPr>
        <p:spPr>
          <a:xfrm>
            <a:off x="179512" y="260648"/>
            <a:ext cx="8821488" cy="518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二、教學面向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學生利用暑假進行數位自學，補救國中階段之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不足，對未來教學應有助益。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教師的陪伴與指導仍不可或缺。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在「因材網」高中補救教學內容上線之前，教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師可持續鼓勵（督促）能力較弱的學生利用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「因材網」進行自主學習。</a:t>
            </a:r>
          </a:p>
        </p:txBody>
      </p:sp>
    </p:spTree>
    <p:extLst>
      <p:ext uri="{BB962C8B-B14F-4D97-AF65-F5344CB8AC3E}">
        <p14:creationId xmlns:p14="http://schemas.microsoft.com/office/powerpoint/2010/main" val="12420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733723"/>
              </p:ext>
            </p:extLst>
          </p:nvPr>
        </p:nvGraphicFramePr>
        <p:xfrm>
          <a:off x="179512" y="764705"/>
          <a:ext cx="8856985" cy="3557775"/>
        </p:xfrm>
        <a:graphic>
          <a:graphicData uri="http://schemas.openxmlformats.org/drawingml/2006/table">
            <a:tbl>
              <a:tblPr firstRow="1" firstCol="1" bandRow="1"/>
              <a:tblGrid>
                <a:gridCol w="792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847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5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規劃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內容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識字與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寫字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4-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-1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認識國字至少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4,500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字</a:t>
                      </a:r>
                      <a:r>
                        <a:rPr lang="zh-TW" alt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，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使用</a:t>
                      </a:r>
                      <a:r>
                        <a:rPr 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3,500</a:t>
                      </a:r>
                      <a:r>
                        <a:rPr lang="zh-TW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字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 </a:t>
                      </a:r>
                      <a:endParaRPr lang="en-US" alt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4-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-2  </a:t>
                      </a: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認識造字的原則，輔助識字，了解文</a:t>
                      </a:r>
                      <a:endParaRPr lang="en-US" alt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字的形、音、義。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4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FF8566A-0D18-4449-8F95-60D3D5DFB68C}"/>
              </a:ext>
            </a:extLst>
          </p:cNvPr>
          <p:cNvSpPr/>
          <p:nvPr/>
        </p:nvSpPr>
        <p:spPr>
          <a:xfrm>
            <a:off x="395536" y="908720"/>
            <a:ext cx="8424936" cy="2971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三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學生學習面向：</a:t>
            </a:r>
          </a:p>
          <a:p>
            <a:pPr>
              <a:lnSpc>
                <a:spcPct val="150000"/>
              </a:lnSpc>
            </a:pP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參與試行的學生普遍感受「因材網」對學習的正向效果，並對未來如能作為補救教學（重補修）工具之一，持肯定的態度。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728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41364"/>
            <a:ext cx="6096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36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64904"/>
              </p:ext>
            </p:extLst>
          </p:nvPr>
        </p:nvGraphicFramePr>
        <p:xfrm>
          <a:off x="179512" y="404664"/>
          <a:ext cx="8856986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67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規劃內容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閱讀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5-</a:t>
                      </a: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-1  </a:t>
                      </a: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比較不同標點符號的表達效果，流暢朗讀各</a:t>
                      </a:r>
                      <a:endParaRPr lang="en-US" altLang="zh-TW" sz="2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類文本，並表現情感的起伏變化。</a:t>
                      </a: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</a:p>
                    <a:p>
                      <a:pPr marL="609600" indent="-609600" algn="just">
                        <a:lnSpc>
                          <a:spcPts val="202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endParaRPr lang="zh-TW" sz="2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5-</a:t>
                      </a: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-2  </a:t>
                      </a: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理解各類文本的句子、段落與主要概念，指</a:t>
                      </a:r>
                      <a:endParaRPr lang="en-US" altLang="zh-TW" sz="2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出寫作的目的與觀點。</a:t>
                      </a: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</a:p>
                    <a:p>
                      <a:pPr marL="609600" indent="-609600" algn="just">
                        <a:lnSpc>
                          <a:spcPts val="2060"/>
                        </a:lnSpc>
                        <a:spcAft>
                          <a:spcPts val="0"/>
                        </a:spcAft>
                      </a:pPr>
                      <a:endParaRPr lang="en-US" sz="2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5-</a:t>
                      </a: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-3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理解各類文本內容、形式和寫作特色。</a:t>
                      </a:r>
                      <a:endParaRPr lang="en-US" altLang="zh-TW" sz="2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202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5-</a:t>
                      </a: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-4  </a:t>
                      </a: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應用閱讀策略增進學習效能，整合跨領域知</a:t>
                      </a:r>
                      <a:endParaRPr lang="en-US" altLang="zh-TW" sz="2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609600" indent="-609600" algn="just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識轉化為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解決問題的能力。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3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24725"/>
              </p:ext>
            </p:extLst>
          </p:nvPr>
        </p:nvGraphicFramePr>
        <p:xfrm>
          <a:off x="179512" y="476672"/>
          <a:ext cx="8712968" cy="4512527"/>
        </p:xfrm>
        <a:graphic>
          <a:graphicData uri="http://schemas.openxmlformats.org/drawingml/2006/table">
            <a:tbl>
              <a:tblPr firstRow="1" firstCol="1" bandRow="1"/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60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903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規劃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內容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字詞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Ab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-4  6,500 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個常用語詞的認念。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Ab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-5 </a:t>
                      </a:r>
                      <a:r>
                        <a:rPr lang="zh-TW" alt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5,000 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個常用語詞的使用。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Ab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-6 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常用文言文的詞義及語詞結構。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Ab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-7 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常用文言文的字詞、虛字、古今</a:t>
                      </a:r>
                      <a:endParaRPr lang="en-US" alt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     </a:t>
                      </a:r>
                      <a:r>
                        <a:rPr lang="zh-TW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義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變。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41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句段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Ac-</a:t>
                      </a:r>
                      <a:r>
                        <a:rPr lang="zh-TW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-1 </a:t>
                      </a:r>
                      <a:r>
                        <a:rPr lang="zh-TW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標點符號在文本中的不同效果。</a:t>
                      </a:r>
                      <a:r>
                        <a:rPr lang="en-US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endParaRPr lang="zh-TW" alt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Ac-</a:t>
                      </a:r>
                      <a:r>
                        <a:rPr lang="zh-TW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-2 </a:t>
                      </a:r>
                      <a:r>
                        <a:rPr lang="zh-TW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敘事、有無、判斷、表態等句型。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Ac-</a:t>
                      </a:r>
                      <a:r>
                        <a:rPr lang="zh-TW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-3 </a:t>
                      </a:r>
                      <a:r>
                        <a:rPr lang="zh-TW" alt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文句表達的邏輯與意義。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2992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1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97336"/>
              </p:ext>
            </p:extLst>
          </p:nvPr>
        </p:nvGraphicFramePr>
        <p:xfrm>
          <a:off x="107504" y="548680"/>
          <a:ext cx="8928992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048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8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規劃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內容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篇章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Ad-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-1 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篇章的主旨、結構、寓意與分析。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Ad-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-2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新詩、現代散文、現代小說、劇本。</a:t>
                      </a:r>
                      <a:endParaRPr lang="en-US" alt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Ad-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-3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韻文：古體詩、樂府詩、近體詩、詞、曲。</a:t>
                      </a:r>
                      <a:endParaRPr lang="en-US" alt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Ad-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Ⅳ</a:t>
                      </a:r>
                      <a:r>
                        <a:rPr 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-4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非韻文</a:t>
                      </a:r>
                      <a:r>
                        <a:rPr lang="zh-TW" altLang="en-US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：</a:t>
                      </a: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古文、古典小說、語錄體、寓言。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5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47F582F9-C1C9-B849-82BA-F9D7539909B6}"/>
              </a:ext>
            </a:extLst>
          </p:cNvPr>
          <p:cNvSpPr txBox="1"/>
          <p:nvPr/>
        </p:nvSpPr>
        <p:spPr>
          <a:xfrm>
            <a:off x="2483768" y="256490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課前準備</a:t>
            </a:r>
          </a:p>
        </p:txBody>
      </p:sp>
    </p:spTree>
    <p:extLst>
      <p:ext uri="{BB962C8B-B14F-4D97-AF65-F5344CB8AC3E}">
        <p14:creationId xmlns:p14="http://schemas.microsoft.com/office/powerpoint/2010/main" val="274697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9DCFD24-062D-3148-A976-48BD3A330A2F}"/>
              </a:ext>
            </a:extLst>
          </p:cNvPr>
          <p:cNvSpPr/>
          <p:nvPr/>
        </p:nvSpPr>
        <p:spPr>
          <a:xfrm>
            <a:off x="251520" y="404664"/>
            <a:ext cx="8640959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52400">
              <a:lnSpc>
                <a:spcPts val="4540"/>
              </a:lnSpc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建置新生「班級、帳號、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密碼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」資料</a:t>
            </a: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。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>
              <a:lnSpc>
                <a:spcPts val="4540"/>
              </a:lnSpc>
              <a:spcAft>
                <a:spcPts val="0"/>
              </a:spcAft>
            </a:pP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2.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指派任務：</a:t>
            </a:r>
            <a:endParaRPr lang="en-US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152400" indent="-152400">
              <a:lnSpc>
                <a:spcPts val="4540"/>
              </a:lnSpc>
              <a:spcAft>
                <a:spcPts val="0"/>
              </a:spcAft>
            </a:pPr>
            <a:r>
              <a:rPr lang="zh-TW" altLang="en-US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</a:t>
            </a: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單元診斷任務測驗—學力檢測模擬卷</a:t>
            </a:r>
            <a:r>
              <a:rPr lang="en-US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 </a:t>
            </a:r>
            <a:endParaRPr lang="zh-TW" altLang="zh-TW" sz="32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DDF54F8-A5F5-DF47-9016-C365C20EA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3160"/>
            <a:ext cx="9144000" cy="45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8883</TotalTime>
  <Words>1225</Words>
  <Application>Microsoft Office PowerPoint</Application>
  <PresentationFormat>如螢幕大小 (4:3)</PresentationFormat>
  <Paragraphs>158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8" baseType="lpstr">
      <vt:lpstr>Weibei SC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閱讀寫作、美感教育、數位科技的多元教學實踐 ——以「諸羅文藝地圖」為例</dc:title>
  <dc:creator>Windows 使用者</dc:creator>
  <cp:lastModifiedBy>user</cp:lastModifiedBy>
  <cp:revision>181</cp:revision>
  <dcterms:created xsi:type="dcterms:W3CDTF">2018-12-06T14:33:28Z</dcterms:created>
  <dcterms:modified xsi:type="dcterms:W3CDTF">2020-07-02T01:32:51Z</dcterms:modified>
</cp:coreProperties>
</file>