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handoutMasterIdLst>
    <p:handoutMasterId r:id="rId18"/>
  </p:handoutMasterIdLst>
  <p:sldIdLst>
    <p:sldId id="256" r:id="rId2"/>
    <p:sldId id="257" r:id="rId3"/>
    <p:sldId id="268" r:id="rId4"/>
    <p:sldId id="258" r:id="rId5"/>
    <p:sldId id="262" r:id="rId6"/>
    <p:sldId id="260" r:id="rId7"/>
    <p:sldId id="259" r:id="rId8"/>
    <p:sldId id="261" r:id="rId9"/>
    <p:sldId id="271" r:id="rId10"/>
    <p:sldId id="278" r:id="rId11"/>
    <p:sldId id="272" r:id="rId12"/>
    <p:sldId id="273" r:id="rId13"/>
    <p:sldId id="274" r:id="rId14"/>
    <p:sldId id="275" r:id="rId15"/>
    <p:sldId id="267" r:id="rId16"/>
    <p:sldId id="277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B00"/>
    <a:srgbClr val="AC39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1" autoAdjust="0"/>
    <p:restoredTop sz="86391" autoAdjust="0"/>
  </p:normalViewPr>
  <p:slideViewPr>
    <p:cSldViewPr>
      <p:cViewPr varScale="1">
        <p:scale>
          <a:sx n="116" d="100"/>
          <a:sy n="116" d="100"/>
        </p:scale>
        <p:origin x="21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0" y="249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CA89C-07C6-474A-BD32-4D6AC9430155}" type="datetimeFigureOut">
              <a:rPr lang="zh-TW" altLang="en-US" smtClean="0"/>
              <a:t>2020/7/2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F9F52-267F-47C2-925E-37A3E8FDE4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182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8C93-7031-426E-ABC1-2A0EE02851C6}" type="datetimeFigureOut">
              <a:rPr lang="zh-TW" altLang="en-US" smtClean="0"/>
              <a:pPr/>
              <a:t>2020/7/2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8F6D7A-3282-4227-96E5-E223A1B404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8C93-7031-426E-ABC1-2A0EE02851C6}" type="datetimeFigureOut">
              <a:rPr lang="zh-TW" altLang="en-US" smtClean="0"/>
              <a:pPr/>
              <a:t>2020/7/2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6D7A-3282-4227-96E5-E223A1B404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8F6D7A-3282-4227-96E5-E223A1B404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8C93-7031-426E-ABC1-2A0EE02851C6}" type="datetimeFigureOut">
              <a:rPr lang="zh-TW" altLang="en-US" smtClean="0"/>
              <a:pPr/>
              <a:t>2020/7/2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8C93-7031-426E-ABC1-2A0EE02851C6}" type="datetimeFigureOut">
              <a:rPr lang="zh-TW" altLang="en-US" smtClean="0"/>
              <a:pPr/>
              <a:t>2020/7/2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8F6D7A-3282-4227-96E5-E223A1B404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8C93-7031-426E-ABC1-2A0EE02851C6}" type="datetimeFigureOut">
              <a:rPr lang="zh-TW" altLang="en-US" smtClean="0"/>
              <a:pPr/>
              <a:t>2020/7/2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8F6D7A-3282-4227-96E5-E223A1B404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D338C93-7031-426E-ABC1-2A0EE02851C6}" type="datetimeFigureOut">
              <a:rPr lang="zh-TW" altLang="en-US" smtClean="0"/>
              <a:pPr/>
              <a:t>2020/7/2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F6D7A-3282-4227-96E5-E223A1B404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8C93-7031-426E-ABC1-2A0EE02851C6}" type="datetimeFigureOut">
              <a:rPr lang="zh-TW" altLang="en-US" smtClean="0"/>
              <a:pPr/>
              <a:t>2020/7/2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8F6D7A-3282-4227-96E5-E223A1B404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8C93-7031-426E-ABC1-2A0EE02851C6}" type="datetimeFigureOut">
              <a:rPr lang="zh-TW" altLang="en-US" smtClean="0"/>
              <a:pPr/>
              <a:t>2020/7/2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8F6D7A-3282-4227-96E5-E223A1B404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8C93-7031-426E-ABC1-2A0EE02851C6}" type="datetimeFigureOut">
              <a:rPr lang="zh-TW" altLang="en-US" smtClean="0"/>
              <a:pPr/>
              <a:t>2020/7/2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8F6D7A-3282-4227-96E5-E223A1B404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8F6D7A-3282-4227-96E5-E223A1B404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38C93-7031-426E-ABC1-2A0EE02851C6}" type="datetimeFigureOut">
              <a:rPr lang="zh-TW" altLang="en-US" smtClean="0"/>
              <a:pPr/>
              <a:t>2020/7/2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8F6D7A-3282-4227-96E5-E223A1B404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D338C93-7031-426E-ABC1-2A0EE02851C6}" type="datetimeFigureOut">
              <a:rPr lang="zh-TW" altLang="en-US" smtClean="0"/>
              <a:pPr/>
              <a:t>2020/7/2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D338C93-7031-426E-ABC1-2A0EE02851C6}" type="datetimeFigureOut">
              <a:rPr lang="zh-TW" altLang="en-US" smtClean="0"/>
              <a:pPr/>
              <a:t>2020/7/2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8F6D7A-3282-4227-96E5-E223A1B404D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daptive-instruction.weebl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376064"/>
            <a:ext cx="8964488" cy="1828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國立中興高中</a:t>
            </a:r>
            <a:r>
              <a:rPr lang="en-US" altLang="zh-TW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109</a:t>
            </a:r>
            <a:r>
              <a:rPr lang="zh-TW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學年度</a:t>
            </a:r>
            <a:r>
              <a:rPr lang="en-US" altLang="zh-TW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高一新生夏日動能提升計畫課程說明</a:t>
            </a:r>
            <a:endParaRPr lang="zh-TW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851920" y="515719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設計者</a:t>
            </a:r>
            <a:r>
              <a:rPr lang="en-US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中興高中數學科教師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386" name="AutoShape 2" descr="schoo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388" name="AutoShape 4" descr="schoo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6390" name="AutoShape 6" descr="schoo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/>
          <a:srcRect l="6832" t="55906" r="83206" b="26375"/>
          <a:stretch>
            <a:fillRect/>
          </a:stretch>
        </p:blipFill>
        <p:spPr bwMode="auto">
          <a:xfrm>
            <a:off x="1043608" y="26064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</p:nvPr>
        </p:nvGraphicFramePr>
        <p:xfrm>
          <a:off x="179512" y="2060848"/>
          <a:ext cx="8784976" cy="234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889"/>
                <a:gridCol w="3401834"/>
                <a:gridCol w="1747101"/>
                <a:gridCol w="1368152"/>
              </a:tblGrid>
              <a:tr h="64807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單元主題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教學流程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教學資源</a:t>
                      </a:r>
                      <a:endParaRPr lang="zh-TW" altLang="en-US" dirty="0"/>
                    </a:p>
                  </a:txBody>
                  <a:tcPr/>
                </a:tc>
              </a:tr>
              <a:tr h="169218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課前準備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申請因材網網管人員帳號，並建立授課教師、班級、座號、密碼等資料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聯繫因材網，聘請講師辦理教育訓練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建議約事前</a:t>
                      </a:r>
                      <a:r>
                        <a:rPr lang="en-US" altLang="zh-TW" dirty="0" smtClean="0"/>
                        <a:t>1-2</a:t>
                      </a:r>
                      <a:r>
                        <a:rPr lang="zh-TW" altLang="en-US" dirty="0" smtClean="0"/>
                        <a:t>個月先做準備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因材網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學習平台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第</a:t>
            </a:r>
            <a:r>
              <a:rPr lang="en-US" altLang="zh-TW" b="1" dirty="0" smtClean="0"/>
              <a:t>O</a:t>
            </a:r>
            <a:r>
              <a:rPr lang="zh-TW" altLang="en-US" b="1" dirty="0" smtClean="0"/>
              <a:t>節課</a:t>
            </a:r>
            <a:endParaRPr lang="zh-TW" altLang="en-US" b="1" dirty="0"/>
          </a:p>
        </p:txBody>
      </p:sp>
      <p:pic>
        <p:nvPicPr>
          <p:cNvPr id="5" name="Picture 2" descr="C:\Users\user\AppData\Local\Microsoft\Windows\INetCache\IE\1PD42ECK\pin_PNG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第一節課</a:t>
            </a:r>
            <a:endParaRPr lang="zh-TW" altLang="en-US" b="1" dirty="0"/>
          </a:p>
        </p:txBody>
      </p:sp>
      <p:pic>
        <p:nvPicPr>
          <p:cNvPr id="1026" name="Picture 2" descr="C:\Users\user\AppData\Local\Microsoft\Windows\INetCache\IE\1PD42ECK\pin_PNG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648072" cy="648072"/>
          </a:xfrm>
          <a:prstGeom prst="rect">
            <a:avLst/>
          </a:prstGeom>
          <a:noFill/>
        </p:spPr>
      </p:pic>
      <p:graphicFrame>
        <p:nvGraphicFramePr>
          <p:cNvPr id="6" name="內容版面配置區 5"/>
          <p:cNvGraphicFramePr>
            <a:graphicFrameLocks/>
          </p:cNvGraphicFramePr>
          <p:nvPr/>
        </p:nvGraphicFramePr>
        <p:xfrm>
          <a:off x="179512" y="2060848"/>
          <a:ext cx="8784975" cy="293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4032448"/>
                <a:gridCol w="648072"/>
                <a:gridCol w="1161636"/>
                <a:gridCol w="1574667"/>
              </a:tblGrid>
              <a:tr h="64807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單元主題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教學流程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教學資源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教學評量</a:t>
                      </a:r>
                      <a:endParaRPr lang="zh-TW" altLang="en-US" dirty="0"/>
                    </a:p>
                  </a:txBody>
                  <a:tcPr/>
                </a:tc>
              </a:tr>
              <a:tr h="169218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引起動機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網站介紹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介紹因材網的使用方式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介紹因材網在國中、高中課程的功用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協助每個學生建立帳號，能夠順利登入系統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課程準備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檢視學生國中階段是否使用過網站，確認帳號是否能夠使用</a:t>
                      </a: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課後作業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彙整所有學生帳號表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</a:p>
                    <a:p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15</a:t>
                      </a:r>
                    </a:p>
                    <a:p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25</a:t>
                      </a:r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因材網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學習平台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確認每個學生都能正確的登入系統，學會使用系統的基本功能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第二節課</a:t>
            </a:r>
            <a:endParaRPr lang="zh-TW" altLang="en-US" b="1" dirty="0"/>
          </a:p>
        </p:txBody>
      </p:sp>
      <p:pic>
        <p:nvPicPr>
          <p:cNvPr id="4" name="Picture 2" descr="C:\Users\user\AppData\Local\Microsoft\Windows\INetCache\IE\1PD42ECK\pin_PNG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648072" cy="648072"/>
          </a:xfrm>
          <a:prstGeom prst="rect">
            <a:avLst/>
          </a:prstGeom>
          <a:noFill/>
        </p:spPr>
      </p:pic>
      <p:graphicFrame>
        <p:nvGraphicFramePr>
          <p:cNvPr id="7" name="內容版面配置區 5"/>
          <p:cNvGraphicFramePr>
            <a:graphicFrameLocks/>
          </p:cNvGraphicFramePr>
          <p:nvPr/>
        </p:nvGraphicFramePr>
        <p:xfrm>
          <a:off x="179513" y="2060848"/>
          <a:ext cx="8784974" cy="348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  <a:gridCol w="4248472"/>
                <a:gridCol w="792088"/>
                <a:gridCol w="1152128"/>
                <a:gridCol w="1368151"/>
              </a:tblGrid>
              <a:tr h="64807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單元主題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教學流程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教學資源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教學評量</a:t>
                      </a:r>
                      <a:endParaRPr lang="zh-TW" altLang="en-US" dirty="0"/>
                    </a:p>
                  </a:txBody>
                  <a:tcPr/>
                </a:tc>
              </a:tr>
              <a:tr h="169218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學生能力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弱點診斷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使用診斷系統對學生進行國中數學能力診斷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整理學生診斷資料確認個別學生能力狀態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說明國高中課程內容差異，補強學生銜接高中課程之基礎能力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課程準備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選擇適合章節進行診斷評估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課後作業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選擇學生弱點章節作業回家練習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</a:t>
                      </a:r>
                    </a:p>
                    <a:p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25</a:t>
                      </a:r>
                    </a:p>
                    <a:p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5</a:t>
                      </a:r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因材網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診斷系統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電腦測驗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第三節課</a:t>
            </a:r>
            <a:endParaRPr lang="zh-TW" altLang="en-US" b="1" dirty="0"/>
          </a:p>
        </p:txBody>
      </p:sp>
      <p:pic>
        <p:nvPicPr>
          <p:cNvPr id="4" name="Picture 2" descr="C:\Users\user\AppData\Local\Microsoft\Windows\INetCache\IE\1PD42ECK\pin_PNG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648072" cy="648072"/>
          </a:xfrm>
          <a:prstGeom prst="rect">
            <a:avLst/>
          </a:prstGeom>
          <a:noFill/>
        </p:spPr>
      </p:pic>
      <p:graphicFrame>
        <p:nvGraphicFramePr>
          <p:cNvPr id="6" name="內容版面配置區 5"/>
          <p:cNvGraphicFramePr>
            <a:graphicFrameLocks/>
          </p:cNvGraphicFramePr>
          <p:nvPr/>
        </p:nvGraphicFramePr>
        <p:xfrm>
          <a:off x="179511" y="2060848"/>
          <a:ext cx="8784975" cy="265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7"/>
                <a:gridCol w="4464496"/>
                <a:gridCol w="576064"/>
                <a:gridCol w="1288737"/>
                <a:gridCol w="1231541"/>
              </a:tblGrid>
              <a:tr h="64807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單元主題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教學流程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教學資源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教學評量</a:t>
                      </a:r>
                      <a:endParaRPr lang="zh-TW" altLang="en-US" dirty="0"/>
                    </a:p>
                  </a:txBody>
                  <a:tcPr/>
                </a:tc>
              </a:tr>
              <a:tr h="169218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弱點確認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主題補強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個別學生選定適合單元內容分別進行補強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個別學生給予不同任務，讓學生各自執行任務，完成任務內容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課程準備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檢視學生回家練習成果，協助每個學生完成自己功課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課後作業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依照學生弱點內容給予練習</a:t>
                      </a:r>
                      <a:endParaRPr kumimoji="0" lang="zh-TW" altLang="zh-TW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</a:t>
                      </a:r>
                    </a:p>
                    <a:p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因材網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知識結構互動學習系統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個別任務執行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第四節課</a:t>
            </a:r>
            <a:endParaRPr lang="zh-TW" altLang="en-US" b="1" dirty="0"/>
          </a:p>
        </p:txBody>
      </p:sp>
      <p:pic>
        <p:nvPicPr>
          <p:cNvPr id="4" name="Picture 2" descr="C:\Users\user\AppData\Local\Microsoft\Windows\INetCache\IE\1PD42ECK\pin_PNG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648072" cy="648072"/>
          </a:xfrm>
          <a:prstGeom prst="rect">
            <a:avLst/>
          </a:prstGeom>
          <a:noFill/>
        </p:spPr>
      </p:pic>
      <p:graphicFrame>
        <p:nvGraphicFramePr>
          <p:cNvPr id="6" name="內容版面配置區 5"/>
          <p:cNvGraphicFramePr>
            <a:graphicFrameLocks/>
          </p:cNvGraphicFramePr>
          <p:nvPr/>
        </p:nvGraphicFramePr>
        <p:xfrm>
          <a:off x="251520" y="2060848"/>
          <a:ext cx="8712967" cy="2659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4392488"/>
                <a:gridCol w="720080"/>
                <a:gridCol w="1154817"/>
                <a:gridCol w="1221446"/>
              </a:tblGrid>
              <a:tr h="64807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單元主題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教學流程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教學資源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教學評量</a:t>
                      </a:r>
                      <a:endParaRPr lang="zh-TW" altLang="en-US" dirty="0"/>
                    </a:p>
                  </a:txBody>
                  <a:tcPr/>
                </a:tc>
              </a:tr>
              <a:tr h="169218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觀念澄清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分析學生學習問題，進行觀念澄清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學生再次進行單元診斷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課前準備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分析前幾次課程答題狀態，彙整錯誤觀念分析，對所有學生進行補強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課中注意事項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此節課程時間不易精確掌握，可彈性調整</a:t>
                      </a:r>
                      <a:endParaRPr kumimoji="0" lang="zh-TW" altLang="zh-TW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25</a:t>
                      </a:r>
                    </a:p>
                    <a:p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板書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補充講義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觀念講義題型練習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第五節課</a:t>
            </a:r>
            <a:endParaRPr lang="zh-TW" altLang="en-US" b="1" dirty="0"/>
          </a:p>
        </p:txBody>
      </p:sp>
      <p:pic>
        <p:nvPicPr>
          <p:cNvPr id="4" name="Picture 2" descr="C:\Users\user\AppData\Local\Microsoft\Windows\INetCache\IE\1PD42ECK\pin_PNG1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2656"/>
            <a:ext cx="648072" cy="648072"/>
          </a:xfrm>
          <a:prstGeom prst="rect">
            <a:avLst/>
          </a:prstGeom>
          <a:noFill/>
        </p:spPr>
      </p:pic>
      <p:graphicFrame>
        <p:nvGraphicFramePr>
          <p:cNvPr id="5" name="內容版面配置區 5"/>
          <p:cNvGraphicFramePr>
            <a:graphicFrameLocks/>
          </p:cNvGraphicFramePr>
          <p:nvPr/>
        </p:nvGraphicFramePr>
        <p:xfrm>
          <a:off x="251520" y="2060848"/>
          <a:ext cx="8712967" cy="234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4464496"/>
                <a:gridCol w="720080"/>
                <a:gridCol w="1224136"/>
                <a:gridCol w="1152127"/>
              </a:tblGrid>
              <a:tr h="64807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單元主題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教學流程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教學資源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教學評量</a:t>
                      </a:r>
                      <a:endParaRPr lang="zh-TW" altLang="en-US" dirty="0"/>
                    </a:p>
                  </a:txBody>
                  <a:tcPr/>
                </a:tc>
              </a:tr>
              <a:tr h="1692188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自主學習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完成作業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高中自學課程引導，完成高一新課程第一章節自學練習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課程尾聲進行限時比賽，順利優先完成者給予獎勵</a:t>
                      </a:r>
                    </a:p>
                    <a:p>
                      <a:pPr marL="342900" lvl="0" indent="-342900">
                        <a:buFont typeface="Arial" pitchFamily="34" charset="0"/>
                        <a:buChar char="•"/>
                      </a:pP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課前準備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設定限時競賽題目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25</a:t>
                      </a:r>
                    </a:p>
                    <a:p>
                      <a:endParaRPr lang="en-US" altLang="zh-TW" dirty="0" smtClean="0"/>
                    </a:p>
                    <a:p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因材網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學習系統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競賽測驗</a:t>
                      </a:r>
                      <a:endParaRPr lang="en-US" altLang="zh-TW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期待與改進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396619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TW" altLang="en-US" dirty="0" smtClean="0"/>
              <a:t>夏日扶助動能課程只是開始</a:t>
            </a:r>
            <a:endParaRPr lang="en-US" altLang="zh-TW" dirty="0" smtClean="0"/>
          </a:p>
          <a:p>
            <a:pPr algn="ctr">
              <a:lnSpc>
                <a:spcPct val="150000"/>
              </a:lnSpc>
            </a:pPr>
            <a:r>
              <a:rPr lang="zh-TW" altLang="en-US" dirty="0" smtClean="0"/>
              <a:t>補救教學、重補修、原住民補救課程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學生素質</a:t>
            </a:r>
            <a:endParaRPr lang="zh-TW" altLang="en-US" b="1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</p:nvPr>
        </p:nvGraphicFramePr>
        <p:xfrm>
          <a:off x="457200" y="1935163"/>
          <a:ext cx="8291264" cy="33883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2816"/>
                <a:gridCol w="2072816"/>
                <a:gridCol w="2072816"/>
                <a:gridCol w="2072816"/>
              </a:tblGrid>
              <a:tr h="701749">
                <a:tc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數學</a:t>
                      </a:r>
                      <a:r>
                        <a:rPr lang="en-US" altLang="zh-TW" sz="2800" dirty="0" smtClean="0"/>
                        <a:t>A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數學</a:t>
                      </a:r>
                      <a:r>
                        <a:rPr lang="en-US" altLang="zh-TW" sz="2800" dirty="0" smtClean="0"/>
                        <a:t>B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數學</a:t>
                      </a:r>
                      <a:r>
                        <a:rPr lang="en-US" altLang="zh-TW" sz="2800" dirty="0" smtClean="0"/>
                        <a:t>C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955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高一</a:t>
                      </a:r>
                      <a:endParaRPr lang="zh-TW" altLang="en-US" sz="2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2800" dirty="0" smtClean="0"/>
                    </a:p>
                    <a:p>
                      <a:pPr algn="ctr"/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約</a:t>
                      </a:r>
                      <a:r>
                        <a:rPr lang="en-US" altLang="zh-TW" sz="2800" dirty="0" smtClean="0"/>
                        <a:t>1/4</a:t>
                      </a:r>
                      <a:endParaRPr lang="zh-TW" altLang="en-US" sz="28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2800" dirty="0" smtClean="0"/>
                    </a:p>
                    <a:p>
                      <a:pPr algn="ctr"/>
                      <a:endParaRPr lang="en-US" altLang="zh-TW" sz="2800" dirty="0" smtClean="0"/>
                    </a:p>
                    <a:p>
                      <a:pPr algn="ctr"/>
                      <a:r>
                        <a:rPr lang="zh-TW" altLang="en-US" sz="2800" dirty="0" smtClean="0"/>
                        <a:t>約</a:t>
                      </a:r>
                      <a:r>
                        <a:rPr lang="en-US" altLang="zh-TW" sz="2800" dirty="0" smtClean="0"/>
                        <a:t>3/4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5</a:t>
                      </a:r>
                      <a:endParaRPr lang="zh-TW" altLang="en-US" sz="2800" dirty="0"/>
                    </a:p>
                  </a:txBody>
                  <a:tcPr/>
                </a:tc>
              </a:tr>
              <a:tr h="8955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高二</a:t>
                      </a:r>
                      <a:endParaRPr lang="zh-TW" alt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</a:t>
                      </a:r>
                      <a:endParaRPr lang="zh-TW" altLang="en-US" sz="2800" dirty="0"/>
                    </a:p>
                  </a:txBody>
                  <a:tcPr/>
                </a:tc>
              </a:tr>
              <a:tr h="8955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高三</a:t>
                      </a:r>
                      <a:endParaRPr lang="zh-TW" alt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5</a:t>
                      </a:r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259632" y="566124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  <a:t>109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高一新生數學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  <a:ea typeface="+mj-ea"/>
              </a:rPr>
              <a:t>C</a:t>
            </a:r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學生抽離上課</a:t>
            </a:r>
            <a:endParaRPr lang="zh-TW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目前校內數學額外課程項目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新生</a:t>
            </a:r>
            <a:r>
              <a:rPr lang="en-US" altLang="zh-TW" dirty="0" smtClean="0"/>
              <a:t>(c)</a:t>
            </a:r>
            <a:r>
              <a:rPr lang="zh-TW" altLang="en-US" dirty="0" smtClean="0"/>
              <a:t>任課班級教師利用課後時間進行補強</a:t>
            </a:r>
            <a:r>
              <a:rPr lang="en-US" altLang="zh-TW" dirty="0" smtClean="0"/>
              <a:t>(</a:t>
            </a:r>
            <a:r>
              <a:rPr lang="zh-TW" altLang="en-US" dirty="0" smtClean="0"/>
              <a:t>暑假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補救教學段考數學成績後</a:t>
            </a:r>
            <a:r>
              <a:rPr lang="en-US" altLang="zh-TW" dirty="0" smtClean="0"/>
              <a:t>15%</a:t>
            </a:r>
            <a:r>
              <a:rPr lang="zh-TW" altLang="en-US" dirty="0" smtClean="0"/>
              <a:t>進行補救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學期中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重補修</a:t>
            </a:r>
            <a:r>
              <a:rPr lang="en-US" altLang="zh-TW" dirty="0" smtClean="0"/>
              <a:t>(</a:t>
            </a:r>
            <a:r>
              <a:rPr lang="zh-TW" altLang="en-US" dirty="0" smtClean="0"/>
              <a:t>寒暑假、學期中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原住民學生加強課程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學期中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周末資優班加強課程</a:t>
            </a:r>
            <a:r>
              <a:rPr lang="en-US" altLang="zh-TW" dirty="0" smtClean="0"/>
              <a:t>(</a:t>
            </a:r>
            <a:r>
              <a:rPr lang="zh-TW" altLang="en-US" dirty="0" smtClean="0"/>
              <a:t>每周末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55576" y="522920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數學教師人力吃緊，每位教師都非常疲累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實施對象</a:t>
            </a:r>
            <a:r>
              <a:rPr lang="en-US" altLang="zh-TW" b="1" dirty="0" smtClean="0"/>
              <a:t>	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503920" cy="252603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C00000"/>
                </a:solidFill>
              </a:rPr>
              <a:t>高一新生會考數學成績</a:t>
            </a:r>
            <a:r>
              <a:rPr lang="en-US" altLang="zh-TW" sz="3200" b="1" dirty="0" smtClean="0">
                <a:solidFill>
                  <a:srgbClr val="C00000"/>
                </a:solidFill>
              </a:rPr>
              <a:t>C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者</a:t>
            </a:r>
            <a:endParaRPr lang="zh-TW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圖片 3" descr="因材網畫面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7200800" cy="3942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因材網優點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縱貫診斷測驗、單元診斷測驗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知識結構學習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線上可指派作業，確認學生學習進度、答題狀況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有自學功能</a:t>
            </a:r>
            <a:endParaRPr lang="zh-TW" altLang="en-US" dirty="0"/>
          </a:p>
        </p:txBody>
      </p:sp>
      <p:pic>
        <p:nvPicPr>
          <p:cNvPr id="4" name="圖片 3" descr="學生答題情況分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691777"/>
            <a:ext cx="3744416" cy="26175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因材網事前準備工作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聯繫敲定工作坊時間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網管人員申請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教師帳號申請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學生帳號建置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使用網站進行測試</a:t>
            </a:r>
            <a:endParaRPr lang="en-US" altLang="zh-TW" dirty="0" smtClean="0"/>
          </a:p>
        </p:txBody>
      </p:sp>
      <p:pic>
        <p:nvPicPr>
          <p:cNvPr id="4" name="圖片 3" descr="因材網首頁畫面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556792"/>
            <a:ext cx="5004048" cy="43924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課程設計的出發點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zh-TW" altLang="en-US" dirty="0" smtClean="0"/>
              <a:t>診斷學生的問題點</a:t>
            </a:r>
            <a:endParaRPr lang="en-US" altLang="zh-TW" dirty="0" smtClean="0"/>
          </a:p>
          <a:p>
            <a:pPr algn="ctr">
              <a:lnSpc>
                <a:spcPct val="150000"/>
              </a:lnSpc>
            </a:pPr>
            <a:r>
              <a:rPr lang="zh-TW" altLang="en-US" dirty="0" smtClean="0"/>
              <a:t>提升數理基礎計算能力</a:t>
            </a:r>
            <a:endParaRPr lang="en-US" altLang="zh-TW" dirty="0" smtClean="0"/>
          </a:p>
          <a:p>
            <a:pPr algn="ctr">
              <a:lnSpc>
                <a:spcPct val="150000"/>
              </a:lnSpc>
            </a:pPr>
            <a:r>
              <a:rPr lang="zh-TW" altLang="en-US" dirty="0" smtClean="0"/>
              <a:t>提供一個自學的管道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7" name="Picture 3" descr="C:\Users\user\AppData\Local\Microsoft\Windows\INetCache\IE\LV5KS30Z\757px-Incandescent_light_bulb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149080"/>
            <a:ext cx="1659375" cy="21328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因材網功能介紹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hlinkClick r:id="rId2"/>
              </a:rPr>
              <a:t>因材網 </a:t>
            </a:r>
            <a:r>
              <a:rPr lang="en-US" altLang="zh-TW" dirty="0" smtClean="0">
                <a:hlinkClick r:id="rId2"/>
              </a:rPr>
              <a:t>https://adaptive-instruction.weebly.com/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知識結構學習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單元診斷測驗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縱貫診斷測驗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基本學力模擬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因材網功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564904"/>
            <a:ext cx="5616624" cy="34563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課程設計動機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01752" y="1665312"/>
            <a:ext cx="8503920" cy="45720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 2"/>
              </a:rPr>
              <a:t></a:t>
            </a:r>
            <a:r>
              <a:rPr lang="zh-TW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成就每一個孩子，喚醒學生學習動機，數學能力能夠改善、增強。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 2"/>
              </a:rPr>
              <a:t></a:t>
            </a:r>
            <a:r>
              <a:rPr lang="zh-TW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學會使用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『因材網』</a:t>
            </a:r>
            <a:r>
              <a:rPr lang="zh-TW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，能善用科技輔助，學習可以更輕鬆更有趣更簡單。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378</TotalTime>
  <Words>741</Words>
  <Application>Microsoft Office PowerPoint</Application>
  <PresentationFormat>如螢幕大小 (4:3)</PresentationFormat>
  <Paragraphs>162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微軟正黑體</vt:lpstr>
      <vt:lpstr>新細明體</vt:lpstr>
      <vt:lpstr>Arial</vt:lpstr>
      <vt:lpstr>Calibri</vt:lpstr>
      <vt:lpstr>Georgia</vt:lpstr>
      <vt:lpstr>Wingdings</vt:lpstr>
      <vt:lpstr>Wingdings 2</vt:lpstr>
      <vt:lpstr>市鎮</vt:lpstr>
      <vt:lpstr>     國立中興高中109學年度 高一新生夏日動能提升計畫課程說明</vt:lpstr>
      <vt:lpstr>學生素質</vt:lpstr>
      <vt:lpstr>目前校內數學額外課程項目</vt:lpstr>
      <vt:lpstr>實施對象 </vt:lpstr>
      <vt:lpstr>因材網優點</vt:lpstr>
      <vt:lpstr>因材網事前準備工作</vt:lpstr>
      <vt:lpstr>課程設計的出發點</vt:lpstr>
      <vt:lpstr>因材網功能介紹</vt:lpstr>
      <vt:lpstr>課程設計動機</vt:lpstr>
      <vt:lpstr>第O節課</vt:lpstr>
      <vt:lpstr>第一節課</vt:lpstr>
      <vt:lpstr>第二節課</vt:lpstr>
      <vt:lpstr>第三節課</vt:lpstr>
      <vt:lpstr>第四節課</vt:lpstr>
      <vt:lpstr>第五節課</vt:lpstr>
      <vt:lpstr>期待與改進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國立中興高級中學109學年度 高一新生扶助課程說明</dc:title>
  <dc:creator>chsh</dc:creator>
  <cp:lastModifiedBy>user</cp:lastModifiedBy>
  <cp:revision>83</cp:revision>
  <cp:lastPrinted>2020-07-02T01:39:39Z</cp:lastPrinted>
  <dcterms:created xsi:type="dcterms:W3CDTF">2020-06-17T14:29:26Z</dcterms:created>
  <dcterms:modified xsi:type="dcterms:W3CDTF">2020-07-02T01:40:08Z</dcterms:modified>
</cp:coreProperties>
</file>