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notesMasterIdLst>
    <p:notesMasterId r:id="rId31"/>
  </p:notesMasterIdLst>
  <p:sldIdLst>
    <p:sldId id="257" r:id="rId10"/>
    <p:sldId id="256" r:id="rId11"/>
    <p:sldId id="258" r:id="rId12"/>
    <p:sldId id="259" r:id="rId13"/>
    <p:sldId id="260" r:id="rId14"/>
    <p:sldId id="261" r:id="rId15"/>
    <p:sldId id="275" r:id="rId16"/>
    <p:sldId id="276" r:id="rId17"/>
    <p:sldId id="262" r:id="rId18"/>
    <p:sldId id="263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E40"/>
    <a:srgbClr val="03715B"/>
    <a:srgbClr val="049277"/>
    <a:srgbClr val="016454"/>
    <a:srgbClr val="18463A"/>
    <a:srgbClr val="8FB3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6" autoAdjust="0"/>
    <p:restoredTop sz="93971" autoAdjust="0"/>
  </p:normalViewPr>
  <p:slideViewPr>
    <p:cSldViewPr snapToGrid="0">
      <p:cViewPr varScale="1">
        <p:scale>
          <a:sx n="109" d="100"/>
          <a:sy n="109" d="100"/>
        </p:scale>
        <p:origin x="642" y="108"/>
      </p:cViewPr>
      <p:guideLst>
        <p:guide orient="horz" pos="2160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3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defRPr>
            </a:pPr>
            <a:r>
              <a:rPr lang="zh-TW" altLang="en-US" sz="3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滿意度</a:t>
            </a:r>
            <a:endParaRPr lang="zh-TW" altLang="en-US" sz="3600" b="1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TW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工作表1!$B$1</c:f>
              <c:strCache>
                <c:ptCount val="1"/>
                <c:pt idx="0">
                  <c:v>銷售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A2-4A64-BCFE-E4BFC3A110A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A2-4A64-BCFE-E4BFC3A110A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A2-4A64-BCFE-E4BFC3A110A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A2-4A64-BCFE-E4BFC3A110A5}"/>
              </c:ext>
            </c:extLst>
          </c:dPt>
          <c:cat>
            <c:strRef>
              <c:f>工作表1!$A$2:$A$5</c:f>
              <c:strCache>
                <c:ptCount val="4"/>
                <c:pt idx="0">
                  <c:v>非常同意/同意</c:v>
                </c:pt>
                <c:pt idx="1">
                  <c:v>第二季</c:v>
                </c:pt>
                <c:pt idx="2">
                  <c:v>第三季</c:v>
                </c:pt>
                <c:pt idx="3">
                  <c:v>普通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85</c:v>
                </c:pt>
                <c:pt idx="1">
                  <c:v>0</c:v>
                </c:pt>
                <c:pt idx="2">
                  <c:v>0</c:v>
                </c:pt>
                <c:pt idx="3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A87-48C8-B3EE-8D7F2FCE5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74E38-A9FC-448B-8F26-614DC698D373}" type="datetimeFigureOut">
              <a:rPr lang="en-US" smtClean="0"/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F728F-D2C1-4CDF-AB14-355FA895A5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0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859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866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799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703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703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703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70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703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7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F728F-D2C1-4CDF-AB14-355FA895A5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87960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F728F-D2C1-4CDF-AB14-355FA895A5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916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93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F728F-D2C1-4CDF-AB14-355FA895A5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4992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F728F-D2C1-4CDF-AB14-355FA895A5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2810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55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學生組成 </a:t>
            </a:r>
            <a:endParaRPr lang="en-US" altLang="zh-TW" dirty="0" smtClean="0"/>
          </a:p>
          <a:p>
            <a:r>
              <a:rPr lang="zh-TW" altLang="en-US" dirty="0" smtClean="0"/>
              <a:t>協同教學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9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66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0847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F728F-D2C1-4CDF-AB14-355FA895A5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92153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F728F-D2C1-4CDF-AB14-355FA895A5A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3747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F728F-D2C1-4CDF-AB14-355FA895A5A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813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06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482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583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10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5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285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精美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工作总结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www.1ppt.com/xiazai/zongjie/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工作计划：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www.1ppt.com/xiazai/jihua/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商务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www.1ppt.com/moban/shangwu/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个人简历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www.1ppt.com/xiazai/jianli/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毕业答辩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www.1ppt.com/xiazai/dabian/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工作汇报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www.1ppt.com/xiazai/huibao/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3874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50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1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191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011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46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2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86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083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86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精美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工作总结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www.1ppt.com/xiazai/zongjie/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工作计划：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www.1ppt.com/xiazai/jihua/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商务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www.1ppt.com/moban/shangwu/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个人简历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www.1ppt.com/xiazai/jianli/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毕业答辩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www.1ppt.com/xiazai/dabian/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工作汇报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www.1ppt.com/xiazai/huibao/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901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66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76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3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912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81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05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03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88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精美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工作总结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www.1ppt.com/xiazai/zongjie/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工作计划：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www.1ppt.com/xiazai/jihua/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商务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www.1ppt.com/moban/shangwu/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个人简历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www.1ppt.com/xiazai/jianli/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毕业答辩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www.1ppt.com/xiazai/dabian/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工作汇报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www.1ppt.com/xiazai/huibao/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06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2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7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49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0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44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27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32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147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14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精美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工作总结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www.1ppt.com/xiazai/zongjie/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工作计划：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www.1ppt.com/xiazai/jihua/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商务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www.1ppt.com/moban/shangwu/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个人简历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www.1ppt.com/xiazai/jianli/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毕业答辩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www.1ppt.com/xiazai/dabian/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工作汇报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www.1ppt.com/xiazai/huibao/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643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精美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 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          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工作总结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www.1ppt.com/xiazai/zongjie/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工作计划：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www.1ppt.com/xiazai/jihua/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商务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www.1ppt.com/moban/shangwu/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个人简历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www.1ppt.com/xiazai/jianli/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毕业答辩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www.1ppt.com/xiazai/dabian/  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工作汇报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：</a:t>
            </a: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www.1ppt.com/xiazai/huibao/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72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27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9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34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00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38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60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6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43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4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5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精美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工作总结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www.1ppt.com/xiazai/zongjie/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工作计划：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www.1ppt.com/xiazai/jihua/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商务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www.1ppt.com/moban/shangwu/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个人简历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www.1ppt.com/xiazai/jianli/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毕业答辩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www.1ppt.com/xiazai/dabian/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工作汇报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www.1ppt.com/xiazai/huibao/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616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93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20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7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4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584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61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59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73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58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183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08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精美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工作总结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www.1ppt.com/xiazai/zongjie/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工作计划：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www.1ppt.com/xiazai/jihua/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商务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www.1ppt.com/moban/shangwu/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个人简历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www.1ppt.com/xiazai/jianli/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毕业答辩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www.1ppt.com/xiazai/dabian/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工作汇报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www.1ppt.com/xiazai/huibao/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389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17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3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55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21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15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31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06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7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2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1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1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精美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工作总结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www.1ppt.com/xiazai/zongjie/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工作计划：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www.1ppt.com/xiazai/jihua/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商务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www.1ppt.com/moban/shangwu/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个人简历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www.1ppt.com/xiazai/jianli/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毕业答辩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www.1ppt.com/xiazai/dabian/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工作汇报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www.1ppt.com/xiazai/huibao/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9996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2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14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4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6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25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8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65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606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7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3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8504842" y="52881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行业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www.1ppt.com/hangye/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节日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www.1ppt.com/jieri/ 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素材：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www.1ppt.com/sucai/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背景图片：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www.1ppt.com/beijing/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图表：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www.1ppt.com/tubiao/    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精美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         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教程： 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www.1ppt.com/powerpoint/  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课件：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www.1ppt.com/kejian/           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字体下载：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www.1ppt.com/ziti/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工作总结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www.1ppt.com/xiazai/zongjie/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工作计划：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www.1ppt.com/xiazai/jihua/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商务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模板：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www.1ppt.com/moban/shangwu/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个人简历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www.1ppt.com/xiazai/jianli/  </a:t>
            </a:r>
          </a:p>
          <a:p>
            <a:pPr>
              <a:defRPr/>
            </a:pPr>
            <a:r>
              <a:rPr lang="zh-CN" altLang="en-US" sz="100" kern="0" dirty="0" smtClean="0">
                <a:solidFill>
                  <a:prstClr val="white"/>
                </a:solidFill>
              </a:rPr>
              <a:t>毕业答辩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www.1ppt.com/xiazai/dabian/  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工作汇报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PPT</a:t>
            </a:r>
            <a:r>
              <a:rPr lang="zh-CN" altLang="en-US" sz="100" kern="0" dirty="0" smtClean="0">
                <a:solidFill>
                  <a:prstClr val="white"/>
                </a:solidFill>
              </a:rPr>
              <a:t>：</a:t>
            </a:r>
            <a:r>
              <a:rPr lang="en-US" altLang="zh-CN" sz="100" kern="0" dirty="0" smtClean="0">
                <a:solidFill>
                  <a:prstClr val="white"/>
                </a:solidFill>
              </a:rPr>
              <a:t>www.1ppt.com/xiazai/huibao/    </a:t>
            </a:r>
          </a:p>
          <a:p>
            <a:pPr>
              <a:defRPr/>
            </a:pPr>
            <a:r>
              <a:rPr lang="en-US" altLang="zh-CN" sz="100" kern="0" dirty="0" smtClean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521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448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5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0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534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/>
              <a:t>2020/7/2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614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05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495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2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2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89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56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C35DA-DEFB-4C1F-979D-A458366D8FA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2020/7/2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3EE4-44DB-4C03-9891-057E14E247D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94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7.xml"/><Relationship Id="rId6" Type="http://schemas.openxmlformats.org/officeDocument/2006/relationships/hyperlink" Target="https://www.coolenglish.edu.tw/course/view.php?id=275" TargetMode="External"/><Relationship Id="rId5" Type="http://schemas.openxmlformats.org/officeDocument/2006/relationships/hyperlink" Target="https://www.coolenglish.edu.tw/course/view.php?id=38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www.coolenglish.edu.tw/course/view.php?id=277" TargetMode="Externa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16.png"/><Relationship Id="rId5" Type="http://schemas.openxmlformats.org/officeDocument/2006/relationships/image" Target="../media/image12.png"/><Relationship Id="rId4" Type="http://schemas.openxmlformats.org/officeDocument/2006/relationships/hyperlink" Target="https://www.coolenglish.edu.tw/course/view.php?id=27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coolenglish.edu.tw/course/view.php?id=3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hyperlink" Target="https://www.coolenglish.edu.tw/course/view.php?id=275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jpe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1.xml"/><Relationship Id="rId4" Type="http://schemas.openxmlformats.org/officeDocument/2006/relationships/image" Target="../media/image2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1.png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922993" y="237388"/>
            <a:ext cx="8346014" cy="6383223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2929" y="528360"/>
            <a:ext cx="7075715" cy="583673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554706" y="1923234"/>
            <a:ext cx="5852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6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Cool </a:t>
            </a:r>
          </a:p>
          <a:p>
            <a:pPr algn="ctr"/>
            <a:r>
              <a:rPr lang="en-US" altLang="zh-TW" sz="60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English</a:t>
            </a:r>
            <a:endParaRPr lang="en-US" altLang="zh-TW" sz="20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/>
            <a:endParaRPr lang="en-US" altLang="zh-TW" sz="3600" b="1" dirty="0" smtClean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bg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補救教學應用</a:t>
            </a:r>
            <a:endParaRPr lang="zh-CN" altLang="en-US" sz="3600" b="1" dirty="0">
              <a:solidFill>
                <a:schemeClr val="bg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376058" y="3923913"/>
            <a:ext cx="4469362" cy="2310162"/>
            <a:chOff x="3958806" y="3646711"/>
            <a:chExt cx="4469362" cy="2310162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4093029" y="3646711"/>
              <a:ext cx="3828217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圆角矩形 10"/>
            <p:cNvSpPr/>
            <p:nvPr/>
          </p:nvSpPr>
          <p:spPr>
            <a:xfrm>
              <a:off x="4214709" y="5183958"/>
              <a:ext cx="4100122" cy="772915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958806" y="5183958"/>
              <a:ext cx="44693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學校：國立華南高商</a:t>
              </a:r>
              <a:endParaRPr lang="en-US" altLang="zh-TW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TW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分享者：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應用英語</a:t>
              </a:r>
              <a:r>
                <a:rPr lang="zh-TW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科主任　</a:t>
              </a:r>
              <a:r>
                <a:rPr lang="zh-TW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陳孝恆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668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2054560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主題式</a:t>
            </a:r>
            <a:endParaRPr lang="zh-CN" altLang="en-US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963493" y="2602038"/>
            <a:ext cx="4201091" cy="3542519"/>
            <a:chOff x="3963493" y="2602038"/>
            <a:chExt cx="4201091" cy="3542519"/>
          </a:xfrm>
        </p:grpSpPr>
        <p:sp>
          <p:nvSpPr>
            <p:cNvPr id="5" name="Freeform 5@|5FFC:16777215|FBC:16777215|LFC:10921638|LBC:16777215"/>
            <p:cNvSpPr>
              <a:spLocks/>
            </p:cNvSpPr>
            <p:nvPr/>
          </p:nvSpPr>
          <p:spPr bwMode="auto">
            <a:xfrm rot="16200000">
              <a:off x="5096321" y="1894844"/>
              <a:ext cx="1935434" cy="3799287"/>
            </a:xfrm>
            <a:custGeom>
              <a:avLst/>
              <a:gdLst>
                <a:gd name="T0" fmla="*/ 0 w 1594"/>
                <a:gd name="T1" fmla="*/ 3017 h 3017"/>
                <a:gd name="T2" fmla="*/ 1594 w 1594"/>
                <a:gd name="T3" fmla="*/ 1509 h 3017"/>
                <a:gd name="T4" fmla="*/ 0 w 1594"/>
                <a:gd name="T5" fmla="*/ 0 h 3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94" h="3017">
                  <a:moveTo>
                    <a:pt x="0" y="3017"/>
                  </a:moveTo>
                  <a:cubicBezTo>
                    <a:pt x="880" y="3017"/>
                    <a:pt x="1594" y="2342"/>
                    <a:pt x="1594" y="1509"/>
                  </a:cubicBezTo>
                  <a:cubicBezTo>
                    <a:pt x="1594" y="676"/>
                    <a:pt x="880" y="0"/>
                    <a:pt x="0" y="0"/>
                  </a:cubicBezTo>
                </a:path>
              </a:pathLst>
            </a:custGeom>
            <a:noFill/>
            <a:ln w="12700" cap="flat">
              <a:solidFill>
                <a:srgbClr val="445469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914377">
                <a:defRPr/>
              </a:pPr>
              <a:endParaRPr lang="en-US" sz="2400" ker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Oval 2@|1FFC:16777215|FBC:16777215|LFC:14657585|LBC:16777215"/>
            <p:cNvSpPr/>
            <p:nvPr/>
          </p:nvSpPr>
          <p:spPr>
            <a:xfrm>
              <a:off x="5847783" y="2602038"/>
              <a:ext cx="401804" cy="404326"/>
            </a:xfrm>
            <a:prstGeom prst="ellipse">
              <a:avLst/>
            </a:prstGeom>
            <a:solidFill>
              <a:srgbClr val="D9D9D9"/>
            </a:solidFill>
            <a:ln w="76200" cap="flat" cmpd="sng" algn="ctr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en-US" sz="11733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Oval 3@|1FFC:16777215|FBC:16777215|LFC:1554685|LBC:16777215"/>
            <p:cNvSpPr/>
            <p:nvPr/>
          </p:nvSpPr>
          <p:spPr>
            <a:xfrm>
              <a:off x="7365310" y="3327150"/>
              <a:ext cx="401804" cy="404326"/>
            </a:xfrm>
            <a:prstGeom prst="ellipse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6A6A6A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en-US" sz="11733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Oval 4@|1FFC:16777215|FBC:16777215|LFC:4308095|LBC:16777215"/>
            <p:cNvSpPr/>
            <p:nvPr/>
          </p:nvSpPr>
          <p:spPr>
            <a:xfrm>
              <a:off x="3963493" y="4608772"/>
              <a:ext cx="401804" cy="404326"/>
            </a:xfrm>
            <a:prstGeom prst="ellipse">
              <a:avLst/>
            </a:prstGeom>
            <a:solidFill>
              <a:srgbClr val="D9D9D9"/>
            </a:solidFill>
            <a:ln w="76200" cap="flat" cmpd="sng" algn="ctr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en-US" sz="11733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Oval 5@|1FFC:16777215|FBC:16777215|LFC:4308095|LBC:16777215"/>
            <p:cNvSpPr/>
            <p:nvPr/>
          </p:nvSpPr>
          <p:spPr>
            <a:xfrm>
              <a:off x="7762780" y="4608772"/>
              <a:ext cx="401804" cy="404326"/>
            </a:xfrm>
            <a:prstGeom prst="ellipse">
              <a:avLst/>
            </a:prstGeom>
            <a:solidFill>
              <a:srgbClr val="D9D9D9"/>
            </a:solidFill>
            <a:ln w="76200" cap="flat" cmpd="sng" algn="ctr">
              <a:solidFill>
                <a:srgbClr val="03715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en-US" sz="11733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0" name="Oval 6@|1FFC:16777215|FBC:16777215|LFC:1554685|LBC:16777215"/>
            <p:cNvSpPr/>
            <p:nvPr/>
          </p:nvSpPr>
          <p:spPr>
            <a:xfrm>
              <a:off x="4365297" y="3327150"/>
              <a:ext cx="401804" cy="404326"/>
            </a:xfrm>
            <a:prstGeom prst="ellipse">
              <a:avLst/>
            </a:prstGeom>
            <a:solidFill>
              <a:sysClr val="window" lastClr="FFFFFF"/>
            </a:solidFill>
            <a:ln w="76200" cap="flat" cmpd="sng" algn="ctr">
              <a:solidFill>
                <a:srgbClr val="6A6A6A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endParaRPr lang="en-US" sz="11733" kern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Oval 54@|1FFC:2381804|FBC:16777215|LFC:16777215|LBC:16777215"/>
            <p:cNvSpPr/>
            <p:nvPr/>
          </p:nvSpPr>
          <p:spPr>
            <a:xfrm>
              <a:off x="4771443" y="3497929"/>
              <a:ext cx="2630122" cy="2646628"/>
            </a:xfrm>
            <a:prstGeom prst="ellipse">
              <a:avLst/>
            </a:prstGeom>
            <a:solidFill>
              <a:srgbClr val="44546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377">
                <a:defRPr/>
              </a:pPr>
              <a:r>
                <a:rPr lang="en-US" sz="5400" kern="0" dirty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L</a:t>
              </a:r>
              <a:r>
                <a:rPr lang="en-US" sz="5400" kern="0" dirty="0" smtClean="0">
                  <a:solidFill>
                    <a:prstClr val="white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Arial" panose="020B0604020202020204" pitchFamily="34" charset="0"/>
                </a:rPr>
                <a:t>ove</a:t>
              </a:r>
              <a:endParaRPr lang="en-US" sz="5400" kern="0" dirty="0">
                <a:solidFill>
                  <a:prstClr val="white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866329" y="2883253"/>
            <a:ext cx="3490162" cy="553998"/>
            <a:chOff x="7866329" y="2883253"/>
            <a:chExt cx="3490162" cy="553998"/>
          </a:xfrm>
        </p:grpSpPr>
        <p:cxnSp>
          <p:nvCxnSpPr>
            <p:cNvPr id="16" name="Straight Connector 80@|9FFC:0|FBC:0|LFC:9868950|LBC:16777215"/>
            <p:cNvCxnSpPr/>
            <p:nvPr/>
          </p:nvCxnSpPr>
          <p:spPr>
            <a:xfrm flipV="1">
              <a:off x="7866329" y="3120218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17" name="Straight Connector 81@|9FFC:0|FBC:0|LFC:9868950|LBC:16777215"/>
            <p:cNvCxnSpPr/>
            <p:nvPr/>
          </p:nvCxnSpPr>
          <p:spPr>
            <a:xfrm>
              <a:off x="8261529" y="3120218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18" name="TextBox 13"/>
            <p:cNvSpPr txBox="1"/>
            <p:nvPr/>
          </p:nvSpPr>
          <p:spPr>
            <a:xfrm>
              <a:off x="9018411" y="2883253"/>
              <a:ext cx="233808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TW" altLang="en-US" sz="3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說</a:t>
              </a:r>
              <a:endParaRPr 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280420" y="4213984"/>
            <a:ext cx="3457071" cy="553998"/>
            <a:chOff x="8280420" y="4213984"/>
            <a:chExt cx="3457071" cy="553998"/>
          </a:xfrm>
        </p:grpSpPr>
        <p:cxnSp>
          <p:nvCxnSpPr>
            <p:cNvPr id="21" name="Straight Connector 83@|9FFC:0|FBC:0|LFC:9868950|LBC:16777215"/>
            <p:cNvCxnSpPr/>
            <p:nvPr/>
          </p:nvCxnSpPr>
          <p:spPr>
            <a:xfrm flipV="1">
              <a:off x="8280420" y="4460205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22" name="Straight Connector 84@|9FFC:0|FBC:0|LFC:9868950|LBC:16777215"/>
            <p:cNvCxnSpPr/>
            <p:nvPr/>
          </p:nvCxnSpPr>
          <p:spPr>
            <a:xfrm>
              <a:off x="8675620" y="4460205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23" name="TextBox 13"/>
            <p:cNvSpPr txBox="1"/>
            <p:nvPr/>
          </p:nvSpPr>
          <p:spPr>
            <a:xfrm>
              <a:off x="9399411" y="4213984"/>
              <a:ext cx="233808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TW" altLang="en-US" sz="3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讀</a:t>
              </a:r>
              <a:endParaRPr 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35945" y="2863784"/>
            <a:ext cx="3514207" cy="553998"/>
            <a:chOff x="735945" y="2863784"/>
            <a:chExt cx="3514207" cy="553998"/>
          </a:xfrm>
        </p:grpSpPr>
        <p:cxnSp>
          <p:nvCxnSpPr>
            <p:cNvPr id="26" name="Straight Connector 77@|9FFC:0|FBC:0|LFC:9868950|LBC:16777215"/>
            <p:cNvCxnSpPr/>
            <p:nvPr/>
          </p:nvCxnSpPr>
          <p:spPr>
            <a:xfrm flipH="1" flipV="1">
              <a:off x="3859218" y="3120218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27" name="Straight Connector 78@|9FFC:0|FBC:0|LFC:9868950|LBC:16777215"/>
            <p:cNvCxnSpPr/>
            <p:nvPr/>
          </p:nvCxnSpPr>
          <p:spPr>
            <a:xfrm flipH="1">
              <a:off x="3252395" y="3120218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28" name="TextBox 13"/>
            <p:cNvSpPr txBox="1"/>
            <p:nvPr/>
          </p:nvSpPr>
          <p:spPr>
            <a:xfrm>
              <a:off x="735945" y="2863784"/>
              <a:ext cx="233808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lang="zh-TW" altLang="en-US" sz="3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寫</a:t>
              </a:r>
              <a:endParaRPr 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62328" y="4210448"/>
            <a:ext cx="3369349" cy="553998"/>
            <a:chOff x="462328" y="4210448"/>
            <a:chExt cx="3369349" cy="553998"/>
          </a:xfrm>
        </p:grpSpPr>
        <p:cxnSp>
          <p:nvCxnSpPr>
            <p:cNvPr id="31" name="Straight Connector 74@|9FFC:0|FBC:0|LFC:9868950|LBC:16777215"/>
            <p:cNvCxnSpPr/>
            <p:nvPr/>
          </p:nvCxnSpPr>
          <p:spPr>
            <a:xfrm flipH="1" flipV="1">
              <a:off x="3440743" y="4460205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32" name="Straight Connector 75@|9FFC:0|FBC:0|LFC:9868950|LBC:16777215"/>
            <p:cNvCxnSpPr/>
            <p:nvPr/>
          </p:nvCxnSpPr>
          <p:spPr>
            <a:xfrm flipH="1">
              <a:off x="2833920" y="4460205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33" name="TextBox 13"/>
            <p:cNvSpPr txBox="1"/>
            <p:nvPr/>
          </p:nvSpPr>
          <p:spPr>
            <a:xfrm>
              <a:off x="462328" y="4210448"/>
              <a:ext cx="233808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lang="zh-TW" altLang="en-US" sz="3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文法</a:t>
              </a:r>
              <a:endParaRPr 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13"/>
          <p:cNvSpPr txBox="1"/>
          <p:nvPr/>
        </p:nvSpPr>
        <p:spPr>
          <a:xfrm>
            <a:off x="4879645" y="1741532"/>
            <a:ext cx="2338080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聽</a:t>
            </a:r>
            <a:endParaRPr lang="en-US" sz="3600" b="1" dirty="0" smtClean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Freeform 5@|5FFC:16777215|FBC:16777215|LFC:10921638|LBC:16777215"/>
          <p:cNvSpPr>
            <a:spLocks/>
          </p:cNvSpPr>
          <p:nvPr/>
        </p:nvSpPr>
        <p:spPr bwMode="auto">
          <a:xfrm rot="5400000">
            <a:off x="5193483" y="4030921"/>
            <a:ext cx="1788022" cy="3752375"/>
          </a:xfrm>
          <a:custGeom>
            <a:avLst/>
            <a:gdLst>
              <a:gd name="T0" fmla="*/ 0 w 1594"/>
              <a:gd name="T1" fmla="*/ 3017 h 3017"/>
              <a:gd name="T2" fmla="*/ 1594 w 1594"/>
              <a:gd name="T3" fmla="*/ 1509 h 3017"/>
              <a:gd name="T4" fmla="*/ 0 w 1594"/>
              <a:gd name="T5" fmla="*/ 0 h 30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94" h="3017">
                <a:moveTo>
                  <a:pt x="0" y="3017"/>
                </a:moveTo>
                <a:cubicBezTo>
                  <a:pt x="880" y="3017"/>
                  <a:pt x="1594" y="2342"/>
                  <a:pt x="1594" y="1509"/>
                </a:cubicBezTo>
                <a:cubicBezTo>
                  <a:pt x="1594" y="676"/>
                  <a:pt x="880" y="0"/>
                  <a:pt x="0" y="0"/>
                </a:cubicBezTo>
              </a:path>
            </a:pathLst>
          </a:custGeom>
          <a:noFill/>
          <a:ln w="12700" cap="flat">
            <a:solidFill>
              <a:srgbClr val="445469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914377">
              <a:defRPr/>
            </a:pPr>
            <a:endParaRPr lang="en-US" sz="2400" kern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Oval 3@|1FFC:16777215|FBC:16777215|LFC:1554685|LBC:16777215"/>
          <p:cNvSpPr/>
          <p:nvPr/>
        </p:nvSpPr>
        <p:spPr>
          <a:xfrm>
            <a:off x="7464525" y="5707360"/>
            <a:ext cx="401804" cy="404326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6A6A6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11733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0" name="组合 14"/>
          <p:cNvGrpSpPr/>
          <p:nvPr/>
        </p:nvGrpSpPr>
        <p:grpSpPr>
          <a:xfrm>
            <a:off x="8018729" y="5424592"/>
            <a:ext cx="3490162" cy="553998"/>
            <a:chOff x="7866329" y="2883253"/>
            <a:chExt cx="3490162" cy="553998"/>
          </a:xfrm>
        </p:grpSpPr>
        <p:cxnSp>
          <p:nvCxnSpPr>
            <p:cNvPr id="41" name="Straight Connector 80@|9FFC:0|FBC:0|LFC:9868950|LBC:16777215"/>
            <p:cNvCxnSpPr/>
            <p:nvPr/>
          </p:nvCxnSpPr>
          <p:spPr>
            <a:xfrm flipV="1">
              <a:off x="7866329" y="3120218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42" name="Straight Connector 81@|9FFC:0|FBC:0|LFC:9868950|LBC:16777215"/>
            <p:cNvCxnSpPr/>
            <p:nvPr/>
          </p:nvCxnSpPr>
          <p:spPr>
            <a:xfrm>
              <a:off x="8261529" y="3120218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43" name="TextBox 13"/>
            <p:cNvSpPr txBox="1"/>
            <p:nvPr/>
          </p:nvSpPr>
          <p:spPr>
            <a:xfrm>
              <a:off x="9018411" y="2883253"/>
              <a:ext cx="233808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TW" altLang="en-US" sz="36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情意</a:t>
              </a:r>
              <a:endParaRPr 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29"/>
          <p:cNvGrpSpPr/>
          <p:nvPr/>
        </p:nvGrpSpPr>
        <p:grpSpPr>
          <a:xfrm>
            <a:off x="1115733" y="5460470"/>
            <a:ext cx="3369349" cy="553998"/>
            <a:chOff x="462328" y="4210448"/>
            <a:chExt cx="3369349" cy="553998"/>
          </a:xfrm>
        </p:grpSpPr>
        <p:cxnSp>
          <p:nvCxnSpPr>
            <p:cNvPr id="51" name="Straight Connector 74@|9FFC:0|FBC:0|LFC:9868950|LBC:16777215"/>
            <p:cNvCxnSpPr/>
            <p:nvPr/>
          </p:nvCxnSpPr>
          <p:spPr>
            <a:xfrm flipH="1" flipV="1">
              <a:off x="3440743" y="4460205"/>
              <a:ext cx="390934" cy="265951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oval" w="sm" len="sm"/>
              <a:tailEnd type="none"/>
            </a:ln>
            <a:effectLst/>
          </p:spPr>
        </p:cxnSp>
        <p:cxnSp>
          <p:nvCxnSpPr>
            <p:cNvPr id="52" name="Straight Connector 75@|9FFC:0|FBC:0|LFC:9868950|LBC:16777215"/>
            <p:cNvCxnSpPr/>
            <p:nvPr/>
          </p:nvCxnSpPr>
          <p:spPr>
            <a:xfrm flipH="1">
              <a:off x="2833920" y="4460205"/>
              <a:ext cx="602557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  <a:headEnd type="none"/>
              <a:tailEnd type="oval" w="sm" len="sm"/>
            </a:ln>
            <a:effectLst/>
          </p:spPr>
        </p:cxnSp>
        <p:sp>
          <p:nvSpPr>
            <p:cNvPr id="53" name="TextBox 13"/>
            <p:cNvSpPr txBox="1"/>
            <p:nvPr/>
          </p:nvSpPr>
          <p:spPr>
            <a:xfrm>
              <a:off x="462328" y="4210448"/>
              <a:ext cx="223429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r" defTabSz="1216817">
                <a:spcBef>
                  <a:spcPct val="20000"/>
                </a:spcBef>
                <a:defRPr/>
              </a:pPr>
              <a:r>
                <a:rPr lang="zh-TW" altLang="en-US" sz="3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學習歷程</a:t>
              </a:r>
              <a:endParaRPr 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55" name="Oval 6@|1FFC:16777215|FBC:16777215|LFC:1554685|LBC:16777215"/>
          <p:cNvSpPr/>
          <p:nvPr/>
        </p:nvSpPr>
        <p:spPr>
          <a:xfrm>
            <a:off x="4365297" y="5760468"/>
            <a:ext cx="401804" cy="404326"/>
          </a:xfrm>
          <a:prstGeom prst="ellipse">
            <a:avLst/>
          </a:prstGeom>
          <a:solidFill>
            <a:sysClr val="window" lastClr="FFFFFF"/>
          </a:solidFill>
          <a:ln w="76200" cap="flat" cmpd="sng" algn="ctr">
            <a:solidFill>
              <a:srgbClr val="6A6A6A"/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914377">
              <a:defRPr/>
            </a:pPr>
            <a:endParaRPr lang="en-US" sz="11733" kern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71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1825960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主題式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28115" y="2363330"/>
            <a:ext cx="2930687" cy="1093067"/>
            <a:chOff x="1080207" y="3621972"/>
            <a:chExt cx="1833854" cy="684889"/>
          </a:xfrm>
        </p:grpSpPr>
        <p:sp>
          <p:nvSpPr>
            <p:cNvPr id="6" name="矩形 5"/>
            <p:cNvSpPr/>
            <p:nvPr/>
          </p:nvSpPr>
          <p:spPr>
            <a:xfrm>
              <a:off x="1080207" y="4010763"/>
              <a:ext cx="1833854" cy="29609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TW" altLang="en-US" sz="28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4"/>
                </a:rPr>
                <a:t>流行音樂學文法</a:t>
              </a:r>
              <a:endParaRPr lang="en-US" altLang="zh-CN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TextBox 13"/>
            <p:cNvSpPr txBox="1"/>
            <p:nvPr/>
          </p:nvSpPr>
          <p:spPr>
            <a:xfrm>
              <a:off x="1759375" y="3621972"/>
              <a:ext cx="1050453" cy="269983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開場</a:t>
              </a:r>
              <a:endParaRPr lang="en-US" sz="2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24553" y="2278337"/>
            <a:ext cx="4360818" cy="3882928"/>
            <a:chOff x="3242633" y="1967020"/>
            <a:chExt cx="3001463" cy="3882928"/>
          </a:xfrm>
        </p:grpSpPr>
        <p:sp>
          <p:nvSpPr>
            <p:cNvPr id="10" name="矩形 9"/>
            <p:cNvSpPr/>
            <p:nvPr/>
          </p:nvSpPr>
          <p:spPr>
            <a:xfrm>
              <a:off x="3242633" y="4729641"/>
              <a:ext cx="3001463" cy="112030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TW" altLang="en-US" sz="28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5"/>
                </a:rPr>
                <a:t>神奇閱讀之旅</a:t>
              </a:r>
              <a:r>
                <a:rPr lang="en-US" altLang="zh-TW" sz="28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5"/>
                </a:rPr>
                <a:t>Level 1</a:t>
              </a:r>
              <a:endParaRPr lang="en-US" altLang="zh-TW" sz="28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TW" altLang="en-US" sz="28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6"/>
                </a:rPr>
                <a:t>寫作與</a:t>
              </a:r>
              <a:r>
                <a:rPr lang="zh-TW" altLang="en-US" sz="28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6"/>
                </a:rPr>
                <a:t>翻譯</a:t>
              </a:r>
              <a:r>
                <a:rPr lang="en-US" altLang="zh-TW" sz="28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6"/>
                </a:rPr>
                <a:t>—</a:t>
              </a:r>
              <a:r>
                <a:rPr lang="zh-TW" altLang="en-US" sz="28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6"/>
                </a:rPr>
                <a:t>文法</a:t>
              </a:r>
              <a:r>
                <a:rPr lang="zh-TW" altLang="en-US" sz="28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6"/>
                </a:rPr>
                <a:t>偵錯系統</a:t>
              </a:r>
              <a:endParaRPr lang="en-US" altLang="zh-CN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extBox 13"/>
            <p:cNvSpPr txBox="1"/>
            <p:nvPr/>
          </p:nvSpPr>
          <p:spPr>
            <a:xfrm>
              <a:off x="4096198" y="1967020"/>
              <a:ext cx="1525384" cy="249914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閱讀理解</a:t>
              </a:r>
              <a:endParaRPr lang="en-US" altLang="zh-TW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聽力口說</a:t>
              </a:r>
              <a:endParaRPr lang="en-US" altLang="zh-TW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主題討論</a:t>
              </a:r>
              <a:endParaRPr lang="en-US" altLang="zh-TW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句子</a:t>
              </a:r>
              <a:r>
                <a:rPr lang="zh-TW" altLang="en-US" sz="28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練習</a:t>
              </a:r>
              <a:endParaRPr lang="en-US" altLang="zh-TW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文法偵錯</a:t>
              </a:r>
              <a:endParaRPr lang="en-US" sz="2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0" name="TextBox 13"/>
          <p:cNvSpPr txBox="1"/>
          <p:nvPr/>
        </p:nvSpPr>
        <p:spPr>
          <a:xfrm>
            <a:off x="7007957" y="2237720"/>
            <a:ext cx="1760887" cy="94795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影片錄製</a:t>
            </a:r>
            <a:endParaRPr lang="en-US" altLang="zh-TW" sz="2800" b="1" dirty="0" smtClean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817">
              <a:spcBef>
                <a:spcPct val="20000"/>
              </a:spcBef>
              <a:defRPr/>
            </a:pPr>
            <a:r>
              <a:rPr lang="zh-TW" altLang="en-US" sz="2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口說訓練</a:t>
            </a:r>
            <a:endParaRPr lang="en-US" sz="28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644020" y="2237720"/>
            <a:ext cx="1547552" cy="86177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2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繪本製作與分享</a:t>
            </a:r>
            <a:endParaRPr lang="en-US" sz="28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4100" name="Picture 4" descr="song Icon 19469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503" y="814345"/>
            <a:ext cx="1054502" cy="10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read Icon 155758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82" y="681269"/>
            <a:ext cx="1249276" cy="124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cord Icon 60242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957" y="607880"/>
            <a:ext cx="1162672" cy="116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icture book Icon 194760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784" y="458596"/>
            <a:ext cx="1474542" cy="147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85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9493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主題式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67092" y="2556617"/>
            <a:ext cx="4810501" cy="2533175"/>
            <a:chOff x="876620" y="1795364"/>
            <a:chExt cx="4590731" cy="1709836"/>
          </a:xfrm>
        </p:grpSpPr>
        <p:sp>
          <p:nvSpPr>
            <p:cNvPr id="5" name="圆角矩形 4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309749" y="2626478"/>
              <a:ext cx="2734544" cy="3812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TW" altLang="en-US" sz="28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  <a:hlinkClick r:id="rId4"/>
                </a:rPr>
                <a:t>流行音樂學文法</a:t>
              </a:r>
              <a:endParaRPr lang="en-US" altLang="zh-CN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763472" y="1845162"/>
              <a:ext cx="27979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開場</a:t>
              </a:r>
              <a:endParaRPr lang="en-US" altLang="zh-CN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7" name="Picture 4" descr="song Icon 19469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94" y="3001326"/>
            <a:ext cx="1054502" cy="1054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圖片 17"/>
          <p:cNvPicPr/>
          <p:nvPr/>
        </p:nvPicPr>
        <p:blipFill>
          <a:blip r:embed="rId6"/>
          <a:stretch>
            <a:fillRect/>
          </a:stretch>
        </p:blipFill>
        <p:spPr>
          <a:xfrm>
            <a:off x="4394791" y="3710466"/>
            <a:ext cx="1074420" cy="107442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545" y="1816855"/>
            <a:ext cx="5648729" cy="3417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834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173787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主題式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76619" y="1795363"/>
            <a:ext cx="5810619" cy="2225793"/>
            <a:chOff x="876620" y="1795364"/>
            <a:chExt cx="4590731" cy="1709836"/>
          </a:xfrm>
        </p:grpSpPr>
        <p:sp>
          <p:nvSpPr>
            <p:cNvPr id="5" name="圆角矩形 4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73130" y="1845162"/>
              <a:ext cx="2888315" cy="4019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繪本 </a:t>
              </a:r>
              <a:r>
                <a:rPr lang="en-US" altLang="zh-TW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What is Love?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76619" y="4239290"/>
            <a:ext cx="5810619" cy="2472949"/>
            <a:chOff x="876619" y="4239290"/>
            <a:chExt cx="4825739" cy="2472949"/>
          </a:xfrm>
        </p:grpSpPr>
        <p:sp>
          <p:nvSpPr>
            <p:cNvPr id="11" name="圆角矩形 10"/>
            <p:cNvSpPr/>
            <p:nvPr/>
          </p:nvSpPr>
          <p:spPr>
            <a:xfrm>
              <a:off x="876619" y="4239290"/>
              <a:ext cx="4825739" cy="2429155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00468" y="4293115"/>
              <a:ext cx="3923980" cy="24191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1216817">
                <a:lnSpc>
                  <a:spcPct val="120000"/>
                </a:lnSpc>
                <a:spcBef>
                  <a:spcPct val="20000"/>
                </a:spcBef>
                <a:buFont typeface="Wingdings" panose="05000000000000000000" pitchFamily="2" charset="2"/>
                <a:buChar char="l"/>
              </a:pPr>
              <a:r>
                <a:rPr lang="zh-TW" altLang="en-US" sz="28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閱讀</a:t>
              </a:r>
              <a:r>
                <a:rPr lang="zh-TW" altLang="en-US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理解</a:t>
              </a:r>
              <a:endParaRPr lang="en-US" altLang="zh-TW" sz="28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171450" indent="-171450" defTabSz="1216817">
                <a:lnSpc>
                  <a:spcPct val="120000"/>
                </a:lnSpc>
                <a:spcBef>
                  <a:spcPct val="20000"/>
                </a:spcBef>
                <a:buFont typeface="Wingdings" panose="05000000000000000000" pitchFamily="2" charset="2"/>
                <a:buChar char="l"/>
              </a:pPr>
              <a:r>
                <a:rPr lang="zh-TW" altLang="en-US" sz="28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聽力及口說</a:t>
              </a:r>
              <a:r>
                <a:rPr lang="zh-TW" altLang="en-US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練習</a:t>
              </a:r>
              <a:endParaRPr lang="en-US" altLang="zh-TW" sz="28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171450" indent="-171450" defTabSz="1216817">
                <a:lnSpc>
                  <a:spcPct val="120000"/>
                </a:lnSpc>
                <a:spcBef>
                  <a:spcPct val="20000"/>
                </a:spcBef>
                <a:buFont typeface="Wingdings" panose="05000000000000000000" pitchFamily="2" charset="2"/>
                <a:buChar char="l"/>
              </a:pPr>
              <a:r>
                <a:rPr lang="zh-TW" altLang="en-US" sz="28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主題</a:t>
              </a:r>
              <a:r>
                <a:rPr lang="zh-TW" altLang="en-US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討論</a:t>
              </a:r>
              <a:endParaRPr lang="en-US" altLang="zh-TW" sz="28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171450" indent="-171450" defTabSz="1216817">
                <a:lnSpc>
                  <a:spcPct val="120000"/>
                </a:lnSpc>
                <a:spcBef>
                  <a:spcPct val="20000"/>
                </a:spcBef>
                <a:buFont typeface="Wingdings" panose="05000000000000000000" pitchFamily="2" charset="2"/>
                <a:buChar char="l"/>
              </a:pPr>
              <a:r>
                <a:rPr lang="zh-TW" altLang="en-US" sz="28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文法</a:t>
              </a:r>
              <a:r>
                <a:rPr lang="zh-TW" altLang="en-US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練習</a:t>
              </a:r>
              <a:r>
                <a:rPr lang="en-US" altLang="zh-TW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(</a:t>
              </a:r>
              <a:r>
                <a:rPr lang="zh-TW" altLang="en-US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學習單</a:t>
              </a:r>
              <a:r>
                <a:rPr lang="en-US" altLang="zh-TW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2" name="矩形 1"/>
          <p:cNvSpPr/>
          <p:nvPr/>
        </p:nvSpPr>
        <p:spPr>
          <a:xfrm>
            <a:off x="1332727" y="2842026"/>
            <a:ext cx="3499676" cy="5648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216817">
              <a:lnSpc>
                <a:spcPct val="120000"/>
              </a:lnSpc>
              <a:spcBef>
                <a:spcPct val="20000"/>
              </a:spcBef>
            </a:pPr>
            <a:r>
              <a:rPr lang="zh-TW" altLang="en-US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4"/>
              </a:rPr>
              <a:t>神奇閱讀之旅</a:t>
            </a:r>
            <a:r>
              <a:rPr lang="en-US" altLang="zh-TW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4"/>
              </a:rPr>
              <a:t>Level 1</a:t>
            </a:r>
            <a:endParaRPr lang="en-US" altLang="zh-TW" sz="28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712" y="2694725"/>
            <a:ext cx="1073150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7" y="2277579"/>
            <a:ext cx="979487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D:\使用者\桌面\Cool Eng\photo\20200603英文樂中學觀課紀錄_200611_00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790" y="1754272"/>
            <a:ext cx="4935019" cy="36995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83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6" y="159659"/>
            <a:ext cx="1760771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主題式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918185" y="1730085"/>
            <a:ext cx="5713969" cy="2563030"/>
            <a:chOff x="876620" y="1795364"/>
            <a:chExt cx="4590731" cy="1709836"/>
          </a:xfrm>
        </p:grpSpPr>
        <p:sp>
          <p:nvSpPr>
            <p:cNvPr id="5" name="圆角矩形 4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90689" y="1845162"/>
              <a:ext cx="2870755" cy="358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繪本 </a:t>
              </a:r>
              <a:r>
                <a:rPr lang="en-US" altLang="zh-TW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What is Love?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68316" y="4462378"/>
            <a:ext cx="5763838" cy="2015540"/>
            <a:chOff x="876619" y="4239290"/>
            <a:chExt cx="4590731" cy="1475753"/>
          </a:xfrm>
        </p:grpSpPr>
        <p:sp>
          <p:nvSpPr>
            <p:cNvPr id="11" name="圆角矩形 10"/>
            <p:cNvSpPr/>
            <p:nvPr/>
          </p:nvSpPr>
          <p:spPr>
            <a:xfrm>
              <a:off x="876619" y="4239290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1200468" y="4293115"/>
              <a:ext cx="3923980" cy="855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 defTabSz="1216817">
                <a:lnSpc>
                  <a:spcPct val="120000"/>
                </a:lnSpc>
                <a:spcBef>
                  <a:spcPct val="20000"/>
                </a:spcBef>
                <a:buFont typeface="Wingdings" panose="05000000000000000000" pitchFamily="2" charset="2"/>
                <a:buChar char="l"/>
              </a:pPr>
              <a:r>
                <a:rPr lang="zh-TW" altLang="en-US" sz="2800" dirty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小卡句子</a:t>
              </a:r>
              <a:r>
                <a:rPr lang="zh-TW" altLang="en-US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撰寫</a:t>
              </a:r>
              <a:endParaRPr lang="en-US" altLang="zh-TW" sz="28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marL="171450" indent="-171450" defTabSz="1216817">
                <a:lnSpc>
                  <a:spcPct val="120000"/>
                </a:lnSpc>
                <a:spcBef>
                  <a:spcPct val="20000"/>
                </a:spcBef>
                <a:buFont typeface="Wingdings" panose="05000000000000000000" pitchFamily="2" charset="2"/>
                <a:buChar char="l"/>
              </a:pPr>
              <a:r>
                <a:rPr lang="en-US" altLang="zh-TW" sz="2800" dirty="0" smtClean="0">
                  <a:solidFill>
                    <a:srgbClr val="44546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Love happens when…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64" y="1904844"/>
            <a:ext cx="1127799" cy="112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矩形 2"/>
          <p:cNvSpPr/>
          <p:nvPr/>
        </p:nvSpPr>
        <p:spPr>
          <a:xfrm>
            <a:off x="840886" y="2979593"/>
            <a:ext cx="450777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6817">
              <a:lnSpc>
                <a:spcPct val="120000"/>
              </a:lnSpc>
              <a:spcBef>
                <a:spcPct val="20000"/>
              </a:spcBef>
            </a:pPr>
            <a:r>
              <a:rPr lang="zh-TW" altLang="en-US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5"/>
              </a:rPr>
              <a:t>寫作與翻譯</a:t>
            </a:r>
            <a:r>
              <a:rPr lang="en-US" altLang="zh-TW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5"/>
              </a:rPr>
              <a:t>—</a:t>
            </a:r>
            <a:r>
              <a:rPr lang="zh-TW" altLang="en-US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  <a:hlinkClick r:id="rId5"/>
              </a:rPr>
              <a:t>文法偵錯系統</a:t>
            </a:r>
            <a:endParaRPr lang="en-US" altLang="zh-CN" sz="28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863" y="3043186"/>
            <a:ext cx="1096962" cy="1096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D:\使用者\桌面\Cool Eng\photo\20200603英文樂中學觀課紀錄_200611_001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459" y="1585768"/>
            <a:ext cx="5206253" cy="42178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136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6" y="159659"/>
            <a:ext cx="1935291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主題式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27387" y="2332452"/>
            <a:ext cx="5463244" cy="2757341"/>
            <a:chOff x="876620" y="1795364"/>
            <a:chExt cx="4590731" cy="1709836"/>
          </a:xfrm>
        </p:grpSpPr>
        <p:sp>
          <p:nvSpPr>
            <p:cNvPr id="5" name="圆角矩形 4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39698" y="1845162"/>
              <a:ext cx="3172044" cy="324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繪本 </a:t>
              </a:r>
              <a:r>
                <a:rPr lang="en-US" altLang="zh-TW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What is Love?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876738" y="3301393"/>
            <a:ext cx="3399378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2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影片錄製</a:t>
            </a:r>
            <a:endParaRPr lang="en-US" altLang="zh-TW" sz="28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817">
              <a:spcBef>
                <a:spcPct val="20000"/>
              </a:spcBef>
              <a:defRPr/>
            </a:pPr>
            <a:r>
              <a:rPr lang="zh-TW" altLang="en-US" sz="28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口說訓練</a:t>
            </a:r>
            <a:endParaRPr lang="en-US" altLang="zh-TW" sz="28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73" y="2853483"/>
            <a:ext cx="1158875" cy="116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626" y="1959430"/>
            <a:ext cx="5816148" cy="3644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2170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2054560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主題式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852326" y="2840137"/>
            <a:ext cx="5262035" cy="2403892"/>
            <a:chOff x="876620" y="1795364"/>
            <a:chExt cx="4590731" cy="1709836"/>
          </a:xfrm>
        </p:grpSpPr>
        <p:sp>
          <p:nvSpPr>
            <p:cNvPr id="5" name="圆角矩形 4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63398" y="1845162"/>
              <a:ext cx="3039041" cy="372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繪本 </a:t>
              </a:r>
              <a:r>
                <a:rPr lang="en-US" altLang="zh-TW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What is Love?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603801" y="3818303"/>
            <a:ext cx="33993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繪本製作</a:t>
            </a:r>
            <a:endParaRPr lang="en-US" altLang="zh-TW" sz="28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218" name="Picture 2" descr="D:\使用者\桌面\Cool Eng\photo\20200603英文樂中學觀課紀錄_200611_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676" y="522514"/>
            <a:ext cx="5068720" cy="32554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1" y="2866735"/>
            <a:ext cx="1474788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09" y="3342025"/>
            <a:ext cx="4923317" cy="340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5094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1756386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主題式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780414" y="2410478"/>
            <a:ext cx="5570062" cy="2844567"/>
            <a:chOff x="876620" y="1795364"/>
            <a:chExt cx="4590731" cy="1709836"/>
          </a:xfrm>
        </p:grpSpPr>
        <p:sp>
          <p:nvSpPr>
            <p:cNvPr id="5" name="圆角矩形 4"/>
            <p:cNvSpPr/>
            <p:nvPr/>
          </p:nvSpPr>
          <p:spPr>
            <a:xfrm>
              <a:off x="876620" y="2029447"/>
              <a:ext cx="4590731" cy="1475753"/>
            </a:xfrm>
            <a:prstGeom prst="roundRect">
              <a:avLst>
                <a:gd name="adj" fmla="val 9083"/>
              </a:avLst>
            </a:prstGeom>
            <a:noFill/>
            <a:ln>
              <a:solidFill>
                <a:srgbClr val="ADBAC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1532226" y="1795364"/>
              <a:ext cx="3279515" cy="462161"/>
            </a:xfrm>
            <a:prstGeom prst="roundRect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25327" y="1845162"/>
              <a:ext cx="3072529" cy="314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TW" altLang="en-US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繪本 </a:t>
              </a:r>
              <a:r>
                <a:rPr lang="en-US" altLang="zh-TW" sz="2800" b="1" dirty="0" smtClean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What is Love?</a:t>
              </a:r>
            </a:p>
          </p:txBody>
        </p:sp>
      </p:grpSp>
      <p:sp>
        <p:nvSpPr>
          <p:cNvPr id="6" name="矩形 5"/>
          <p:cNvSpPr/>
          <p:nvPr/>
        </p:nvSpPr>
        <p:spPr>
          <a:xfrm>
            <a:off x="1769729" y="3588588"/>
            <a:ext cx="4580747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繪本佳句分享</a:t>
            </a:r>
            <a:endParaRPr lang="en-US" altLang="zh-TW" sz="2800" b="1" dirty="0" smtClean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817">
              <a:spcBef>
                <a:spcPct val="20000"/>
              </a:spcBef>
              <a:defRPr/>
            </a:pPr>
            <a:r>
              <a:rPr lang="en-US" altLang="zh-TW" sz="28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My favorite sentence is…</a:t>
            </a:r>
            <a:endParaRPr lang="en-US" altLang="zh-TW" sz="28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6" y="2395264"/>
            <a:ext cx="1474788" cy="147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 descr="D:\使用者\桌面\Cool Eng\photo\20200603英文樂中學觀課紀錄_200611_0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105" y="1819469"/>
            <a:ext cx="5217233" cy="3772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36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05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72263" y="2708275"/>
            <a:ext cx="5289550" cy="1368425"/>
            <a:chOff x="6672263" y="2708275"/>
            <a:chExt cx="5289550" cy="1368425"/>
          </a:xfrm>
        </p:grpSpPr>
        <p:grpSp>
          <p:nvGrpSpPr>
            <p:cNvPr id="13" name="组合 2"/>
            <p:cNvGrpSpPr>
              <a:grpSpLocks/>
            </p:cNvGrpSpPr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36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問卷回饋與困難點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" name="组合 4"/>
              <p:cNvGrpSpPr>
                <a:grpSpLocks/>
              </p:cNvGrpSpPr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77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6" y="159659"/>
            <a:ext cx="2183769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問卷回</a:t>
            </a:r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饋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299" y="424703"/>
            <a:ext cx="4488208" cy="6233211"/>
          </a:xfrm>
          <a:prstGeom prst="rect">
            <a:avLst/>
          </a:prstGeom>
        </p:spPr>
      </p:pic>
      <p:graphicFrame>
        <p:nvGraphicFramePr>
          <p:cNvPr id="4" name="圖表 3"/>
          <p:cNvGraphicFramePr/>
          <p:nvPr>
            <p:extLst>
              <p:ext uri="{D42A27DB-BD31-4B8C-83A1-F6EECF244321}">
                <p14:modId xmlns:p14="http://schemas.microsoft.com/office/powerpoint/2010/main" val="3279128269"/>
              </p:ext>
            </p:extLst>
          </p:nvPr>
        </p:nvGraphicFramePr>
        <p:xfrm>
          <a:off x="7003785" y="1442720"/>
          <a:ext cx="4954535" cy="4551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385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32"/>
          <p:cNvGrpSpPr>
            <a:grpSpLocks/>
          </p:cNvGrpSpPr>
          <p:nvPr/>
        </p:nvGrpSpPr>
        <p:grpSpPr bwMode="auto">
          <a:xfrm>
            <a:off x="4269509" y="2556739"/>
            <a:ext cx="3708400" cy="523220"/>
            <a:chOff x="4241800" y="3013768"/>
            <a:chExt cx="3708400" cy="524127"/>
          </a:xfrm>
        </p:grpSpPr>
        <p:sp>
          <p:nvSpPr>
            <p:cNvPr id="8" name="文本框 31"/>
            <p:cNvSpPr txBox="1">
              <a:spLocks noChangeArrowheads="1"/>
            </p:cNvSpPr>
            <p:nvPr/>
          </p:nvSpPr>
          <p:spPr bwMode="auto">
            <a:xfrm>
              <a:off x="4241800" y="3013768"/>
              <a:ext cx="3708400" cy="52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   </a:t>
              </a: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計畫</a:t>
              </a:r>
              <a:r>
                <a:rPr lang="zh-TW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緣起與組成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组合 35"/>
          <p:cNvGrpSpPr>
            <a:grpSpLocks/>
          </p:cNvGrpSpPr>
          <p:nvPr/>
        </p:nvGrpSpPr>
        <p:grpSpPr bwMode="auto">
          <a:xfrm>
            <a:off x="4269509" y="3208950"/>
            <a:ext cx="3708400" cy="1384995"/>
            <a:chOff x="4241800" y="2887884"/>
            <a:chExt cx="3708400" cy="1387395"/>
          </a:xfrm>
        </p:grpSpPr>
        <p:sp>
          <p:nvSpPr>
            <p:cNvPr id="11" name="文本框 31"/>
            <p:cNvSpPr txBox="1">
              <a:spLocks noChangeArrowheads="1"/>
            </p:cNvSpPr>
            <p:nvPr/>
          </p:nvSpPr>
          <p:spPr bwMode="auto">
            <a:xfrm>
              <a:off x="4241800" y="2887884"/>
              <a:ext cx="3708400" cy="1387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TW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  </a:t>
              </a:r>
              <a:r>
                <a:rPr lang="zh-TW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現況</a:t>
              </a: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與</a:t>
              </a:r>
              <a:r>
                <a:rPr lang="zh-TW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困境</a:t>
              </a:r>
              <a:endPara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marL="457200" indent="-457200" algn="ctr">
                <a:lnSpc>
                  <a:spcPct val="100000"/>
                </a:lnSpc>
                <a:spcBef>
                  <a:spcPct val="0"/>
                </a:spcBef>
                <a:buFontTx/>
                <a:buAutoNum type="arabicPlain" startAt="2"/>
              </a:pPr>
              <a:endParaRPr lang="en-US" altLang="zh-TW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TW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  </a:t>
              </a:r>
              <a:r>
                <a:rPr lang="zh-TW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事前準</a:t>
              </a: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備</a:t>
              </a: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38"/>
          <p:cNvGrpSpPr>
            <a:grpSpLocks/>
          </p:cNvGrpSpPr>
          <p:nvPr/>
        </p:nvGrpSpPr>
        <p:grpSpPr bwMode="auto">
          <a:xfrm>
            <a:off x="169718" y="4628429"/>
            <a:ext cx="7606579" cy="926556"/>
            <a:chOff x="142009" y="3530600"/>
            <a:chExt cx="7606579" cy="928162"/>
          </a:xfrm>
        </p:grpSpPr>
        <p:sp>
          <p:nvSpPr>
            <p:cNvPr id="14" name="文本框 31"/>
            <p:cNvSpPr txBox="1">
              <a:spLocks noChangeArrowheads="1"/>
            </p:cNvSpPr>
            <p:nvPr/>
          </p:nvSpPr>
          <p:spPr bwMode="auto">
            <a:xfrm>
              <a:off x="142009" y="3934635"/>
              <a:ext cx="3708400" cy="52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zh-CN" alt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41"/>
          <p:cNvGrpSpPr>
            <a:grpSpLocks/>
          </p:cNvGrpSpPr>
          <p:nvPr/>
        </p:nvGrpSpPr>
        <p:grpSpPr bwMode="auto">
          <a:xfrm>
            <a:off x="4302558" y="5454902"/>
            <a:ext cx="3708400" cy="523220"/>
            <a:chOff x="4241800" y="3067193"/>
            <a:chExt cx="3708400" cy="522519"/>
          </a:xfrm>
        </p:grpSpPr>
        <p:sp>
          <p:nvSpPr>
            <p:cNvPr id="17" name="文本框 31"/>
            <p:cNvSpPr txBox="1">
              <a:spLocks noChangeArrowheads="1"/>
            </p:cNvSpPr>
            <p:nvPr/>
          </p:nvSpPr>
          <p:spPr bwMode="auto">
            <a:xfrm>
              <a:off x="4241800" y="3067193"/>
              <a:ext cx="3708400" cy="522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TW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05</a:t>
              </a:r>
              <a:r>
                <a:rPr lang="zh-TW" altLang="en-US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問卷回</a:t>
              </a: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饋</a:t>
              </a:r>
              <a:endParaRPr lang="zh-TW" alt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4302558" y="669000"/>
            <a:ext cx="3675351" cy="813383"/>
            <a:chOff x="4923559" y="1395696"/>
            <a:chExt cx="2400300" cy="813383"/>
          </a:xfrm>
        </p:grpSpPr>
        <p:sp>
          <p:nvSpPr>
            <p:cNvPr id="5" name="文本框 30"/>
            <p:cNvSpPr txBox="1">
              <a:spLocks noChangeArrowheads="1"/>
            </p:cNvSpPr>
            <p:nvPr/>
          </p:nvSpPr>
          <p:spPr bwMode="auto">
            <a:xfrm>
              <a:off x="5349008" y="1395696"/>
              <a:ext cx="1549400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en-US" altLang="zh-CN" sz="4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Outline</a:t>
              </a:r>
              <a:endParaRPr lang="zh-CN" altLang="en-US" sz="4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任意多边形 18"/>
            <p:cNvSpPr/>
            <p:nvPr/>
          </p:nvSpPr>
          <p:spPr>
            <a:xfrm>
              <a:off x="4923559" y="1491529"/>
              <a:ext cx="2400300" cy="717550"/>
            </a:xfrm>
            <a:custGeom>
              <a:avLst/>
              <a:gdLst>
                <a:gd name="connsiteX0" fmla="*/ 2153337 w 2401674"/>
                <a:gd name="connsiteY0" fmla="*/ 0 h 717475"/>
                <a:gd name="connsiteX1" fmla="*/ 2401674 w 2401674"/>
                <a:gd name="connsiteY1" fmla="*/ 0 h 717475"/>
                <a:gd name="connsiteX2" fmla="*/ 2401674 w 2401674"/>
                <a:gd name="connsiteY2" fmla="*/ 717475 h 717475"/>
                <a:gd name="connsiteX3" fmla="*/ 2153337 w 2401674"/>
                <a:gd name="connsiteY3" fmla="*/ 717475 h 717475"/>
                <a:gd name="connsiteX4" fmla="*/ 2153337 w 2401674"/>
                <a:gd name="connsiteY4" fmla="*/ 627791 h 717475"/>
                <a:gd name="connsiteX5" fmla="*/ 2311990 w 2401674"/>
                <a:gd name="connsiteY5" fmla="*/ 627791 h 717475"/>
                <a:gd name="connsiteX6" fmla="*/ 2311990 w 2401674"/>
                <a:gd name="connsiteY6" fmla="*/ 89684 h 717475"/>
                <a:gd name="connsiteX7" fmla="*/ 2153337 w 2401674"/>
                <a:gd name="connsiteY7" fmla="*/ 89684 h 717475"/>
                <a:gd name="connsiteX8" fmla="*/ 0 w 2401674"/>
                <a:gd name="connsiteY8" fmla="*/ 0 h 717475"/>
                <a:gd name="connsiteX9" fmla="*/ 248337 w 2401674"/>
                <a:gd name="connsiteY9" fmla="*/ 0 h 717475"/>
                <a:gd name="connsiteX10" fmla="*/ 248337 w 2401674"/>
                <a:gd name="connsiteY10" fmla="*/ 89684 h 717475"/>
                <a:gd name="connsiteX11" fmla="*/ 89684 w 2401674"/>
                <a:gd name="connsiteY11" fmla="*/ 89684 h 717475"/>
                <a:gd name="connsiteX12" fmla="*/ 89684 w 2401674"/>
                <a:gd name="connsiteY12" fmla="*/ 627791 h 717475"/>
                <a:gd name="connsiteX13" fmla="*/ 248337 w 2401674"/>
                <a:gd name="connsiteY13" fmla="*/ 627791 h 717475"/>
                <a:gd name="connsiteX14" fmla="*/ 248337 w 2401674"/>
                <a:gd name="connsiteY14" fmla="*/ 717475 h 717475"/>
                <a:gd name="connsiteX15" fmla="*/ 0 w 2401674"/>
                <a:gd name="connsiteY15" fmla="*/ 717475 h 717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01674" h="717475">
                  <a:moveTo>
                    <a:pt x="2153337" y="0"/>
                  </a:moveTo>
                  <a:lnTo>
                    <a:pt x="2401674" y="0"/>
                  </a:lnTo>
                  <a:lnTo>
                    <a:pt x="2401674" y="717475"/>
                  </a:lnTo>
                  <a:lnTo>
                    <a:pt x="2153337" y="717475"/>
                  </a:lnTo>
                  <a:lnTo>
                    <a:pt x="2153337" y="627791"/>
                  </a:lnTo>
                  <a:lnTo>
                    <a:pt x="2311990" y="627791"/>
                  </a:lnTo>
                  <a:lnTo>
                    <a:pt x="2311990" y="89684"/>
                  </a:lnTo>
                  <a:lnTo>
                    <a:pt x="2153337" y="89684"/>
                  </a:lnTo>
                  <a:close/>
                  <a:moveTo>
                    <a:pt x="0" y="0"/>
                  </a:moveTo>
                  <a:lnTo>
                    <a:pt x="248337" y="0"/>
                  </a:lnTo>
                  <a:lnTo>
                    <a:pt x="248337" y="89684"/>
                  </a:lnTo>
                  <a:lnTo>
                    <a:pt x="89684" y="89684"/>
                  </a:lnTo>
                  <a:lnTo>
                    <a:pt x="89684" y="627791"/>
                  </a:lnTo>
                  <a:lnTo>
                    <a:pt x="248337" y="627791"/>
                  </a:lnTo>
                  <a:lnTo>
                    <a:pt x="248337" y="717475"/>
                  </a:lnTo>
                  <a:lnTo>
                    <a:pt x="0" y="717475"/>
                  </a:ln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44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8409" y="3795482"/>
            <a:ext cx="5331691" cy="309109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7150" y="-57151"/>
            <a:ext cx="6542190" cy="2971325"/>
          </a:xfrm>
          <a:prstGeom prst="rect">
            <a:avLst/>
          </a:prstGeom>
        </p:spPr>
      </p:pic>
      <p:grpSp>
        <p:nvGrpSpPr>
          <p:cNvPr id="20" name="组合 41"/>
          <p:cNvGrpSpPr>
            <a:grpSpLocks/>
          </p:cNvGrpSpPr>
          <p:nvPr/>
        </p:nvGrpSpPr>
        <p:grpSpPr bwMode="auto">
          <a:xfrm>
            <a:off x="4269509" y="4728547"/>
            <a:ext cx="4169412" cy="576014"/>
            <a:chOff x="4108749" y="2312009"/>
            <a:chExt cx="4523305" cy="1218591"/>
          </a:xfrm>
        </p:grpSpPr>
        <p:sp>
          <p:nvSpPr>
            <p:cNvPr id="21" name="文本框 31"/>
            <p:cNvSpPr txBox="1">
              <a:spLocks noChangeArrowheads="1"/>
            </p:cNvSpPr>
            <p:nvPr/>
          </p:nvSpPr>
          <p:spPr bwMode="auto">
            <a:xfrm>
              <a:off x="4108749" y="2312009"/>
              <a:ext cx="4523305" cy="1218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TW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  </a:t>
              </a: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設計理念</a:t>
              </a:r>
              <a:r>
                <a:rPr lang="en-US" altLang="zh-TW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—</a:t>
              </a: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主題式</a:t>
              </a:r>
            </a:p>
          </p:txBody>
        </p:sp>
        <p:cxnSp>
          <p:nvCxnSpPr>
            <p:cNvPr id="22" name="直接连接符 17"/>
            <p:cNvCxnSpPr/>
            <p:nvPr/>
          </p:nvCxnSpPr>
          <p:spPr>
            <a:xfrm>
              <a:off x="4443413" y="3530600"/>
              <a:ext cx="3305175" cy="0"/>
            </a:xfrm>
            <a:prstGeom prst="line">
              <a:avLst/>
            </a:prstGeom>
            <a:ln w="12700" cap="rnd">
              <a:solidFill>
                <a:schemeClr val="bg1"/>
              </a:solidFill>
              <a:prstDash val="sysDash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7854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1786204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困難</a:t>
            </a:r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點</a:t>
            </a:r>
            <a:endParaRPr kumimoji="0" lang="zh-TW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모서리가 둥근 직사각형 17"/>
          <p:cNvSpPr/>
          <p:nvPr/>
        </p:nvSpPr>
        <p:spPr>
          <a:xfrm>
            <a:off x="2238089" y="1990186"/>
            <a:ext cx="3840426" cy="1721733"/>
          </a:xfrm>
          <a:prstGeom prst="roundRect">
            <a:avLst>
              <a:gd name="adj" fmla="val 7355"/>
            </a:avLst>
          </a:prstGeom>
          <a:solidFill>
            <a:srgbClr val="504F43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kumimoji="1" lang="ko-KR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모서리가 둥근 직사각형 18"/>
          <p:cNvSpPr/>
          <p:nvPr/>
        </p:nvSpPr>
        <p:spPr>
          <a:xfrm>
            <a:off x="6215312" y="1990186"/>
            <a:ext cx="3838754" cy="1721733"/>
          </a:xfrm>
          <a:prstGeom prst="roundRect">
            <a:avLst>
              <a:gd name="adj" fmla="val 5360"/>
            </a:avLst>
          </a:prstGeom>
          <a:solidFill>
            <a:srgbClr val="03715B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모서리가 둥근 직사각형 19"/>
          <p:cNvSpPr/>
          <p:nvPr/>
        </p:nvSpPr>
        <p:spPr>
          <a:xfrm>
            <a:off x="2238089" y="3849098"/>
            <a:ext cx="3840426" cy="1721733"/>
          </a:xfrm>
          <a:prstGeom prst="roundRect">
            <a:avLst>
              <a:gd name="adj" fmla="val 6690"/>
            </a:avLst>
          </a:prstGeom>
          <a:solidFill>
            <a:srgbClr val="03715B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모서리가 둥근 직사각형 20"/>
          <p:cNvSpPr/>
          <p:nvPr/>
        </p:nvSpPr>
        <p:spPr>
          <a:xfrm>
            <a:off x="6215312" y="3849098"/>
            <a:ext cx="3838754" cy="1721733"/>
          </a:xfrm>
          <a:prstGeom prst="roundRect">
            <a:avLst>
              <a:gd name="adj" fmla="val 10016"/>
            </a:avLst>
          </a:prstGeom>
          <a:solidFill>
            <a:srgbClr val="504F43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모서리가 둥근 직사각형 21"/>
          <p:cNvSpPr/>
          <p:nvPr/>
        </p:nvSpPr>
        <p:spPr>
          <a:xfrm>
            <a:off x="2301277" y="1803278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모서리가 둥근 직사각형 22"/>
          <p:cNvSpPr/>
          <p:nvPr/>
        </p:nvSpPr>
        <p:spPr>
          <a:xfrm>
            <a:off x="6403545" y="1803278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모서리가 둥근 직사각형 23"/>
          <p:cNvSpPr/>
          <p:nvPr/>
        </p:nvSpPr>
        <p:spPr>
          <a:xfrm>
            <a:off x="2301277" y="3892179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모서리가 둥근 직사각형 24"/>
          <p:cNvSpPr/>
          <p:nvPr/>
        </p:nvSpPr>
        <p:spPr>
          <a:xfrm>
            <a:off x="6403545" y="3892179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타원 25@|1FFC:0|FBC:0|LFC:16777215|LBC:16777215"/>
          <p:cNvSpPr/>
          <p:nvPr/>
        </p:nvSpPr>
        <p:spPr>
          <a:xfrm>
            <a:off x="5054102" y="2566057"/>
            <a:ext cx="2239290" cy="2239291"/>
          </a:xfrm>
          <a:prstGeom prst="ellipse">
            <a:avLst/>
          </a:prstGeom>
          <a:solidFill>
            <a:srgbClr val="FFFFFF"/>
          </a:solidFill>
          <a:ln w="44450" cap="flat" cmpd="sng" algn="ctr">
            <a:noFill/>
            <a:prstDash val="solid"/>
          </a:ln>
          <a:effectLst/>
          <a:extLst/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630968" y="2486299"/>
            <a:ext cx="195299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設</a:t>
            </a:r>
            <a:r>
              <a:rPr lang="zh-TW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備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760835" y="4100566"/>
            <a:ext cx="2666439" cy="12187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noProof="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Cool </a:t>
            </a:r>
            <a:r>
              <a:rPr lang="en-US" sz="3600" b="1" noProof="0" dirty="0" err="1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Eng</a:t>
            </a:r>
            <a:endParaRPr lang="en-US" sz="3600" b="1" noProof="0" dirty="0" smtClea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noProof="0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手機板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313033" y="2486299"/>
            <a:ext cx="195299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教室</a:t>
            </a:r>
            <a:r>
              <a:rPr lang="zh-TW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掌控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313033" y="4338050"/>
            <a:ext cx="195299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時間不</a:t>
            </a:r>
            <a:r>
              <a:rPr lang="zh-TW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足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pic>
        <p:nvPicPr>
          <p:cNvPr id="3074" name="Picture 2" descr="problem Icon 292341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91" y="2938102"/>
            <a:ext cx="1456815" cy="14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34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82884" y="811658"/>
            <a:ext cx="13068726" cy="4952144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sp>
        <p:nvSpPr>
          <p:cNvPr id="7" name="文本框 6"/>
          <p:cNvSpPr txBox="1"/>
          <p:nvPr/>
        </p:nvSpPr>
        <p:spPr>
          <a:xfrm>
            <a:off x="2785210" y="2444707"/>
            <a:ext cx="91033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Strength is what we gain from the madness we survive.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3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72263" y="2708275"/>
            <a:ext cx="5289550" cy="1368425"/>
            <a:chOff x="6672263" y="2708275"/>
            <a:chExt cx="5289550" cy="1368425"/>
          </a:xfrm>
        </p:grpSpPr>
        <p:grpSp>
          <p:nvGrpSpPr>
            <p:cNvPr id="13" name="组合 2"/>
            <p:cNvGrpSpPr>
              <a:grpSpLocks/>
            </p:cNvGrpSpPr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3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計畫緣起與組成</a:t>
                </a:r>
              </a:p>
            </p:txBody>
          </p:sp>
          <p:grpSp>
            <p:nvGrpSpPr>
              <p:cNvPr id="15" name="组合 4"/>
              <p:cNvGrpSpPr>
                <a:grpSpLocks/>
              </p:cNvGrpSpPr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025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3296952" cy="78146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8" y="333477"/>
            <a:ext cx="506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計畫緣起與組成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1722001" y="4786621"/>
            <a:ext cx="8825349" cy="23660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971142" y="1737253"/>
            <a:ext cx="7226737" cy="3167670"/>
            <a:chOff x="5366017" y="2167365"/>
            <a:chExt cx="4958989" cy="2110057"/>
          </a:xfrm>
        </p:grpSpPr>
        <p:sp>
          <p:nvSpPr>
            <p:cNvPr id="38" name="Oval 13"/>
            <p:cNvSpPr/>
            <p:nvPr/>
          </p:nvSpPr>
          <p:spPr>
            <a:xfrm>
              <a:off x="5366017" y="3373983"/>
              <a:ext cx="774193" cy="772838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615"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40" name="Oval 17"/>
            <p:cNvSpPr/>
            <p:nvPr/>
          </p:nvSpPr>
          <p:spPr>
            <a:xfrm>
              <a:off x="5366017" y="2167365"/>
              <a:ext cx="774193" cy="772838"/>
            </a:xfrm>
            <a:prstGeom prst="ellipse">
              <a:avLst/>
            </a:prstGeom>
            <a:solidFill>
              <a:srgbClr val="03715B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217615">
                <a:defRPr/>
              </a:pPr>
              <a:endParaRPr lang="en-US" sz="2800" kern="0" smtClean="0">
                <a:solidFill>
                  <a:prstClr val="white"/>
                </a:solidFill>
              </a:endParaRPr>
            </a:p>
          </p:txBody>
        </p:sp>
        <p:sp>
          <p:nvSpPr>
            <p:cNvPr id="42" name="TextBox 13"/>
            <p:cNvSpPr txBox="1"/>
            <p:nvPr/>
          </p:nvSpPr>
          <p:spPr>
            <a:xfrm>
              <a:off x="6387173" y="2634270"/>
              <a:ext cx="393783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endParaRPr lang="en-US" altLang="zh-CN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13"/>
            <p:cNvSpPr txBox="1"/>
            <p:nvPr/>
          </p:nvSpPr>
          <p:spPr>
            <a:xfrm>
              <a:off x="6383092" y="3560630"/>
              <a:ext cx="1952995" cy="3690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TW" altLang="en-US" sz="3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共備小組</a:t>
              </a:r>
              <a:endParaRPr lang="en-US" sz="3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13"/>
            <p:cNvSpPr txBox="1"/>
            <p:nvPr/>
          </p:nvSpPr>
          <p:spPr>
            <a:xfrm>
              <a:off x="6387173" y="3846535"/>
              <a:ext cx="3937833" cy="4308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endParaRPr lang="en-US" altLang="zh-CN" sz="28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13"/>
            <p:cNvSpPr txBox="1"/>
            <p:nvPr/>
          </p:nvSpPr>
          <p:spPr>
            <a:xfrm>
              <a:off x="6383092" y="2388049"/>
              <a:ext cx="3101730" cy="36903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TW" altLang="en-US" sz="3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動能班 </a:t>
              </a:r>
              <a:r>
                <a:rPr lang="en-US" altLang="zh-TW" sz="3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&amp; </a:t>
              </a:r>
              <a:r>
                <a:rPr lang="zh-TW" altLang="en-US" sz="3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補救教學</a:t>
              </a:r>
              <a:endParaRPr lang="en-US" altLang="zh-TW" sz="36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2050" name="Picture 2" descr="Class Icon 212506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710" y="1899505"/>
            <a:ext cx="847116" cy="84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oup Icon 1048768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077" y="3438167"/>
            <a:ext cx="940362" cy="9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使用者\桌面\Cool Eng\photo\S__1519617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56" y="1737252"/>
            <a:ext cx="4927642" cy="36940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7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72263" y="2708275"/>
            <a:ext cx="5289550" cy="1368425"/>
            <a:chOff x="6672263" y="2708275"/>
            <a:chExt cx="5289550" cy="1368425"/>
          </a:xfrm>
        </p:grpSpPr>
        <p:grpSp>
          <p:nvGrpSpPr>
            <p:cNvPr id="13" name="组合 2"/>
            <p:cNvGrpSpPr>
              <a:grpSpLocks/>
            </p:cNvGrpSpPr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CN" altLang="en-US" sz="36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現況與困境</a:t>
                </a:r>
                <a:endParaRPr lang="zh-CN" altLang="en-US" sz="3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组合 4"/>
              <p:cNvGrpSpPr>
                <a:grpSpLocks/>
              </p:cNvGrpSpPr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8793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2631030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現況與困境</a:t>
            </a:r>
            <a:endParaRPr lang="zh-TW" altLang="en-US" sz="2800" b="1" dirty="0" smtClean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모서리가 둥근 직사각형 17"/>
          <p:cNvSpPr/>
          <p:nvPr/>
        </p:nvSpPr>
        <p:spPr>
          <a:xfrm>
            <a:off x="2238089" y="1990186"/>
            <a:ext cx="3840426" cy="1721733"/>
          </a:xfrm>
          <a:prstGeom prst="roundRect">
            <a:avLst>
              <a:gd name="adj" fmla="val 7355"/>
            </a:avLst>
          </a:prstGeom>
          <a:solidFill>
            <a:srgbClr val="504F43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ko-KR" kern="0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</a:t>
            </a:r>
            <a:endParaRPr kumimoji="1" lang="ko-KR" altLang="en-US" kern="0" dirty="0">
              <a:solidFill>
                <a:srgbClr val="FFFFFF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모서리가 둥근 직사각형 18"/>
          <p:cNvSpPr/>
          <p:nvPr/>
        </p:nvSpPr>
        <p:spPr>
          <a:xfrm>
            <a:off x="6215312" y="1990186"/>
            <a:ext cx="3838754" cy="1721733"/>
          </a:xfrm>
          <a:prstGeom prst="roundRect">
            <a:avLst>
              <a:gd name="adj" fmla="val 5360"/>
            </a:avLst>
          </a:prstGeom>
          <a:solidFill>
            <a:srgbClr val="03715B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모서리가 둥근 직사각형 19"/>
          <p:cNvSpPr/>
          <p:nvPr/>
        </p:nvSpPr>
        <p:spPr>
          <a:xfrm>
            <a:off x="2238089" y="3849098"/>
            <a:ext cx="3840426" cy="1721733"/>
          </a:xfrm>
          <a:prstGeom prst="roundRect">
            <a:avLst>
              <a:gd name="adj" fmla="val 6690"/>
            </a:avLst>
          </a:prstGeom>
          <a:solidFill>
            <a:srgbClr val="03715B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모서리가 둥근 직사각형 20"/>
          <p:cNvSpPr/>
          <p:nvPr/>
        </p:nvSpPr>
        <p:spPr>
          <a:xfrm>
            <a:off x="6215312" y="3849098"/>
            <a:ext cx="3838754" cy="1721733"/>
          </a:xfrm>
          <a:prstGeom prst="roundRect">
            <a:avLst>
              <a:gd name="adj" fmla="val 10016"/>
            </a:avLst>
          </a:prstGeom>
          <a:solidFill>
            <a:srgbClr val="504F43"/>
          </a:solidFill>
          <a:ln w="4445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prstClr val="white"/>
              </a:solidFill>
              <a:latin typeface="Arial" panose="020B0604020202020204" pitchFamily="34" charset="0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모서리가 둥근 직사각형 21"/>
          <p:cNvSpPr/>
          <p:nvPr/>
        </p:nvSpPr>
        <p:spPr>
          <a:xfrm>
            <a:off x="2301277" y="1803278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smtClean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모서리가 둥근 직사각형 22"/>
          <p:cNvSpPr/>
          <p:nvPr/>
        </p:nvSpPr>
        <p:spPr>
          <a:xfrm>
            <a:off x="6403545" y="1803278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smtClean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모서리가 둥근 직사각형 23"/>
          <p:cNvSpPr/>
          <p:nvPr/>
        </p:nvSpPr>
        <p:spPr>
          <a:xfrm>
            <a:off x="2301277" y="3892179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smtClean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모서리가 둥근 직사각형 24"/>
          <p:cNvSpPr/>
          <p:nvPr/>
        </p:nvSpPr>
        <p:spPr>
          <a:xfrm>
            <a:off x="6403545" y="3892179"/>
            <a:ext cx="3689541" cy="1908641"/>
          </a:xfrm>
          <a:prstGeom prst="roundRect">
            <a:avLst>
              <a:gd name="adj" fmla="val 16667"/>
            </a:avLst>
          </a:prstGeom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anose="020B0600000101010101" pitchFamily="34" charset="-127"/>
                <a:ea typeface="Gulim" panose="020B0600000101010101" pitchFamily="34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ko-KR" altLang="en-US" kern="0" smtClean="0">
              <a:solidFill>
                <a:prstClr val="white"/>
              </a:solidFill>
              <a:latin typeface="Arial" panose="020B0604020202020204" pitchFamily="34" charset="0"/>
              <a:ea typeface="맑은 고딕" panose="020B0503020000020004" pitchFamily="34" charset="-127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타원 25@|1FFC:0|FBC:0|LFC:16777215|LBC:16777215"/>
          <p:cNvSpPr/>
          <p:nvPr/>
        </p:nvSpPr>
        <p:spPr>
          <a:xfrm>
            <a:off x="5054102" y="2566057"/>
            <a:ext cx="2239290" cy="2239291"/>
          </a:xfrm>
          <a:prstGeom prst="ellipse">
            <a:avLst/>
          </a:prstGeom>
          <a:solidFill>
            <a:srgbClr val="FFFFFF"/>
          </a:solidFill>
          <a:ln w="44450" cap="flat" cmpd="sng" algn="ctr">
            <a:noFill/>
            <a:prstDash val="solid"/>
          </a:ln>
          <a:effectLst/>
          <a:extLst/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kern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2630968" y="2486299"/>
            <a:ext cx="195299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雙峰現象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2630968" y="4394917"/>
            <a:ext cx="195299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銜接困難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313033" y="2486299"/>
            <a:ext cx="195299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3600" b="1" dirty="0" smtClean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興趣不高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313033" y="4338050"/>
            <a:ext cx="1952995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TW" altLang="en-US" sz="36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程度不佳</a:t>
            </a:r>
            <a:endParaRPr lang="en-US" sz="36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3074" name="Picture 2" descr="problem Icon 2923418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591" y="2938102"/>
            <a:ext cx="1456815" cy="145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eadache Icon 33944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498" y="264750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6706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1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72263" y="2708275"/>
            <a:ext cx="5289550" cy="1368425"/>
            <a:chOff x="6672263" y="2708275"/>
            <a:chExt cx="5289550" cy="1368425"/>
          </a:xfrm>
        </p:grpSpPr>
        <p:grpSp>
          <p:nvGrpSpPr>
            <p:cNvPr id="13" name="组合 2"/>
            <p:cNvGrpSpPr>
              <a:grpSpLocks/>
            </p:cNvGrpSpPr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zh-TW" altLang="en-US" sz="3600" b="1" noProof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課</a:t>
                </a:r>
                <a:r>
                  <a:rPr lang="zh-TW" altLang="en-US" sz="3600" b="1" noProof="0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前準</a:t>
                </a:r>
                <a:r>
                  <a:rPr lang="zh-TW" altLang="en-US" sz="3600" b="1" noProof="0" dirty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備</a:t>
                </a:r>
                <a:endPara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grpSp>
            <p:nvGrpSpPr>
              <p:cNvPr id="15" name="组合 4"/>
              <p:cNvGrpSpPr>
                <a:grpSpLocks/>
              </p:cNvGrpSpPr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5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1257" y="159659"/>
            <a:ext cx="2312978" cy="87085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95189" y="333477"/>
            <a:ext cx="43372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課</a:t>
            </a:r>
            <a:r>
              <a:rPr kumimoji="0" lang="zh-TW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前準備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043668" y="2135560"/>
            <a:ext cx="3805959" cy="3298614"/>
            <a:chOff x="4043668" y="2135560"/>
            <a:chExt cx="3805959" cy="3298614"/>
          </a:xfrm>
        </p:grpSpPr>
        <p:sp>
          <p:nvSpPr>
            <p:cNvPr id="5" name="Teardrop 12"/>
            <p:cNvSpPr/>
            <p:nvPr/>
          </p:nvSpPr>
          <p:spPr>
            <a:xfrm rot="16200000">
              <a:off x="6010432" y="3806997"/>
              <a:ext cx="1609518" cy="1644833"/>
            </a:xfrm>
            <a:prstGeom prst="teardrop">
              <a:avLst/>
            </a:prstGeom>
            <a:solidFill>
              <a:srgbClr val="03715B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Teardrop 13"/>
            <p:cNvSpPr/>
            <p:nvPr/>
          </p:nvSpPr>
          <p:spPr>
            <a:xfrm rot="10800000">
              <a:off x="5992773" y="2135560"/>
              <a:ext cx="1644833" cy="1609518"/>
            </a:xfrm>
            <a:prstGeom prst="teardrop">
              <a:avLst/>
            </a:prstGeom>
            <a:solidFill>
              <a:srgbClr val="6A6A6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Teardrop 14"/>
            <p:cNvSpPr/>
            <p:nvPr/>
          </p:nvSpPr>
          <p:spPr>
            <a:xfrm>
              <a:off x="4247450" y="3824656"/>
              <a:ext cx="1644833" cy="1609518"/>
            </a:xfrm>
            <a:prstGeom prst="teardrop">
              <a:avLst/>
            </a:prstGeom>
            <a:solidFill>
              <a:srgbClr val="6A6A6A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Teardrop 17"/>
            <p:cNvSpPr/>
            <p:nvPr/>
          </p:nvSpPr>
          <p:spPr>
            <a:xfrm rot="5400000">
              <a:off x="4261628" y="2117902"/>
              <a:ext cx="1609518" cy="1644833"/>
            </a:xfrm>
            <a:prstGeom prst="teardrop">
              <a:avLst/>
            </a:prstGeom>
            <a:solidFill>
              <a:srgbClr val="03715B"/>
            </a:solidFill>
            <a:ln w="1905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Isosceles Triangle 20"/>
            <p:cNvSpPr/>
            <p:nvPr/>
          </p:nvSpPr>
          <p:spPr>
            <a:xfrm rot="16200000">
              <a:off x="3983227" y="2902180"/>
              <a:ext cx="197163" cy="76277"/>
            </a:xfrm>
            <a:prstGeom prst="triangle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Isosceles Triangle 21"/>
            <p:cNvSpPr/>
            <p:nvPr/>
          </p:nvSpPr>
          <p:spPr>
            <a:xfrm rot="5400000">
              <a:off x="7712907" y="2902181"/>
              <a:ext cx="197163" cy="76277"/>
            </a:xfrm>
            <a:prstGeom prst="triangle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Isosceles Triangle 22"/>
            <p:cNvSpPr/>
            <p:nvPr/>
          </p:nvSpPr>
          <p:spPr>
            <a:xfrm rot="16200000">
              <a:off x="3983225" y="4604285"/>
              <a:ext cx="197163" cy="76277"/>
            </a:xfrm>
            <a:prstGeom prst="triangle">
              <a:avLst/>
            </a:prstGeom>
            <a:solidFill>
              <a:srgbClr val="6A6A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4" name="Isosceles Triangle 23"/>
            <p:cNvSpPr/>
            <p:nvPr/>
          </p:nvSpPr>
          <p:spPr>
            <a:xfrm rot="5400000">
              <a:off x="7712906" y="4604286"/>
              <a:ext cx="197163" cy="76277"/>
            </a:xfrm>
            <a:prstGeom prst="triangle">
              <a:avLst/>
            </a:prstGeom>
            <a:solidFill>
              <a:srgbClr val="0371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69147" y="2841736"/>
              <a:ext cx="705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endParaRPr kumimoji="0" lang="zh-CN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926523" y="2835497"/>
              <a:ext cx="705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</a:t>
              </a:r>
              <a:endParaRPr kumimoji="0" lang="zh-CN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134907" y="3782856"/>
              <a:ext cx="705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  <a:endParaRPr kumimoji="0" lang="zh-CN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5888804" y="3818345"/>
              <a:ext cx="70576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1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</a:t>
              </a:r>
              <a:endParaRPr kumimoji="0" lang="zh-CN" alt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9" name="TextBox 13@|17FFC:16777215|FBC:16777215|LFC:16777215|LBC:16777215"/>
          <p:cNvSpPr txBox="1"/>
          <p:nvPr/>
        </p:nvSpPr>
        <p:spPr>
          <a:xfrm>
            <a:off x="1548475" y="2594651"/>
            <a:ext cx="2230641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學生條件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1" name="TextBox 13@|17FFC:16777215|FBC:16777215|LFC:16777215|LBC:16777215"/>
          <p:cNvSpPr txBox="1"/>
          <p:nvPr/>
        </p:nvSpPr>
        <p:spPr>
          <a:xfrm>
            <a:off x="8279411" y="2484902"/>
            <a:ext cx="1971543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教師條件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3" name="TextBox 13@|17FFC:16777215|FBC:16777215|LFC:16777215|LBC:16777215"/>
          <p:cNvSpPr txBox="1"/>
          <p:nvPr/>
        </p:nvSpPr>
        <p:spPr>
          <a:xfrm>
            <a:off x="1541416" y="4464006"/>
            <a:ext cx="205852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設備條件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5" name="TextBox 13@|17FFC:16777215|FBC:16777215|LFC:16777215|LBC:16777215"/>
          <p:cNvSpPr txBox="1"/>
          <p:nvPr/>
        </p:nvSpPr>
        <p:spPr>
          <a:xfrm>
            <a:off x="8235921" y="4425013"/>
            <a:ext cx="2058524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時間條件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68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422671" y="571201"/>
            <a:ext cx="6068291" cy="5664647"/>
            <a:chOff x="2496157" y="237388"/>
            <a:chExt cx="6822015" cy="638322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99730" y="237388"/>
              <a:ext cx="6818442" cy="6383223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6157" y="237388"/>
              <a:ext cx="6822015" cy="6383065"/>
            </a:xfrm>
            <a:prstGeom prst="rect">
              <a:avLst/>
            </a:prstGeom>
          </p:spPr>
        </p:pic>
      </p:grpSp>
      <p:grpSp>
        <p:nvGrpSpPr>
          <p:cNvPr id="7" name="组合 6"/>
          <p:cNvGrpSpPr/>
          <p:nvPr/>
        </p:nvGrpSpPr>
        <p:grpSpPr>
          <a:xfrm>
            <a:off x="346734" y="829931"/>
            <a:ext cx="5144671" cy="5197160"/>
            <a:chOff x="346734" y="829931"/>
            <a:chExt cx="5144671" cy="519716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6734" y="829931"/>
              <a:ext cx="5144671" cy="5197160"/>
            </a:xfrm>
            <a:prstGeom prst="rect">
              <a:avLst/>
            </a:prstGeom>
          </p:spPr>
        </p:pic>
        <p:sp>
          <p:nvSpPr>
            <p:cNvPr id="3" name="文本框 2"/>
            <p:cNvSpPr txBox="1"/>
            <p:nvPr/>
          </p:nvSpPr>
          <p:spPr>
            <a:xfrm>
              <a:off x="1450931" y="2161083"/>
              <a:ext cx="3844955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600" b="1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166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672263" y="2708275"/>
            <a:ext cx="5289550" cy="1368425"/>
            <a:chOff x="6672263" y="2708275"/>
            <a:chExt cx="5289550" cy="1368425"/>
          </a:xfrm>
        </p:grpSpPr>
        <p:grpSp>
          <p:nvGrpSpPr>
            <p:cNvPr id="13" name="组合 2"/>
            <p:cNvGrpSpPr>
              <a:grpSpLocks/>
            </p:cNvGrpSpPr>
            <p:nvPr/>
          </p:nvGrpSpPr>
          <p:grpSpPr bwMode="auto">
            <a:xfrm>
              <a:off x="6888163" y="3098800"/>
              <a:ext cx="4900564" cy="646331"/>
              <a:chOff x="322440" y="4184903"/>
              <a:chExt cx="4900847" cy="646549"/>
            </a:xfrm>
          </p:grpSpPr>
          <p:sp>
            <p:nvSpPr>
              <p:cNvPr id="14" name="文本框 13"/>
              <p:cNvSpPr txBox="1"/>
              <p:nvPr/>
            </p:nvSpPr>
            <p:spPr>
              <a:xfrm>
                <a:off x="1198791" y="4184903"/>
                <a:ext cx="4024496" cy="646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zh-TW" altLang="en-US" sz="36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設計理念</a:t>
                </a:r>
                <a:endParaRPr lang="zh-CN" altLang="en-US" sz="3600" b="1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15" name="组合 4"/>
              <p:cNvGrpSpPr>
                <a:grpSpLocks/>
              </p:cNvGrpSpPr>
              <p:nvPr/>
            </p:nvGrpSpPr>
            <p:grpSpPr bwMode="auto">
              <a:xfrm>
                <a:off x="322440" y="4202901"/>
                <a:ext cx="658251" cy="610334"/>
                <a:chOff x="2680724" y="3950006"/>
                <a:chExt cx="863174" cy="800339"/>
              </a:xfrm>
            </p:grpSpPr>
            <p:sp>
              <p:nvSpPr>
                <p:cNvPr id="16" name="任意多边形 15"/>
                <p:cNvSpPr/>
                <p:nvPr/>
              </p:nvSpPr>
              <p:spPr>
                <a:xfrm>
                  <a:off x="2711951" y="3949312"/>
                  <a:ext cx="832733" cy="801728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0E359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7" name="任意多边形 16"/>
                <p:cNvSpPr/>
                <p:nvPr/>
              </p:nvSpPr>
              <p:spPr>
                <a:xfrm>
                  <a:off x="2680724" y="3959723"/>
                  <a:ext cx="863960" cy="699691"/>
                </a:xfrm>
                <a:custGeom>
                  <a:avLst/>
                  <a:gdLst>
                    <a:gd name="connsiteX0" fmla="*/ 0 w 637309"/>
                    <a:gd name="connsiteY0" fmla="*/ 235527 h 568036"/>
                    <a:gd name="connsiteX1" fmla="*/ 637309 w 637309"/>
                    <a:gd name="connsiteY1" fmla="*/ 0 h 568036"/>
                    <a:gd name="connsiteX2" fmla="*/ 318655 w 637309"/>
                    <a:gd name="connsiteY2" fmla="*/ 568036 h 568036"/>
                    <a:gd name="connsiteX3" fmla="*/ 318655 w 637309"/>
                    <a:gd name="connsiteY3" fmla="*/ 332509 h 568036"/>
                    <a:gd name="connsiteX4" fmla="*/ 0 w 637309"/>
                    <a:gd name="connsiteY4" fmla="*/ 235527 h 568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37309" h="568036">
                      <a:moveTo>
                        <a:pt x="0" y="235527"/>
                      </a:moveTo>
                      <a:lnTo>
                        <a:pt x="637309" y="0"/>
                      </a:lnTo>
                      <a:lnTo>
                        <a:pt x="318655" y="568036"/>
                      </a:lnTo>
                      <a:lnTo>
                        <a:pt x="318655" y="332509"/>
                      </a:lnTo>
                      <a:lnTo>
                        <a:pt x="0" y="235527"/>
                      </a:lnTo>
                      <a:close/>
                    </a:path>
                  </a:pathLst>
                </a:custGeom>
                <a:solidFill>
                  <a:srgbClr val="8FB3A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zh-CN" altLang="en-US" sz="1600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18" name="图文框 17"/>
            <p:cNvSpPr/>
            <p:nvPr/>
          </p:nvSpPr>
          <p:spPr>
            <a:xfrm>
              <a:off x="6672263" y="2708275"/>
              <a:ext cx="5289550" cy="1368425"/>
            </a:xfrm>
            <a:prstGeom prst="frame">
              <a:avLst>
                <a:gd name="adj1" fmla="val 1900"/>
              </a:avLst>
            </a:prstGeom>
            <a:gradFill>
              <a:gsLst>
                <a:gs pos="25000">
                  <a:srgbClr val="00D5B5"/>
                </a:gs>
                <a:gs pos="0">
                  <a:srgbClr val="F47508"/>
                </a:gs>
                <a:gs pos="49000">
                  <a:srgbClr val="F47508"/>
                </a:gs>
                <a:gs pos="72000">
                  <a:srgbClr val="0089AB"/>
                </a:gs>
                <a:gs pos="94000">
                  <a:srgbClr val="FEA300"/>
                </a:gs>
              </a:gsLst>
              <a:lin ang="8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686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8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</TotalTime>
  <Words>309</Words>
  <Application>Microsoft Office PowerPoint</Application>
  <PresentationFormat>寬螢幕</PresentationFormat>
  <Paragraphs>122</Paragraphs>
  <Slides>21</Slides>
  <Notes>21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9</vt:i4>
      </vt:variant>
      <vt:variant>
        <vt:lpstr>投影片標題</vt:lpstr>
      </vt:variant>
      <vt:variant>
        <vt:i4>21</vt:i4>
      </vt:variant>
    </vt:vector>
  </HeadingPairs>
  <TitlesOfParts>
    <vt:vector size="40" baseType="lpstr">
      <vt:lpstr>맑은 고딕</vt:lpstr>
      <vt:lpstr>Microsoft YaHei</vt:lpstr>
      <vt:lpstr>Microsoft YaHei</vt:lpstr>
      <vt:lpstr>宋体</vt:lpstr>
      <vt:lpstr>新細明體</vt:lpstr>
      <vt:lpstr>Agency FB</vt:lpstr>
      <vt:lpstr>Arial</vt:lpstr>
      <vt:lpstr>Calibri</vt:lpstr>
      <vt:lpstr>Calibri Light</vt:lpstr>
      <vt:lpstr>Wingdings</vt:lpstr>
      <vt:lpstr>第一PPT，www.1ppt.com</vt:lpstr>
      <vt:lpstr>1_第一PPT，www.1ppt.com</vt:lpstr>
      <vt:lpstr>2_第一PPT，www.1ppt.com</vt:lpstr>
      <vt:lpstr>3_第一PPT，www.1ppt.com</vt:lpstr>
      <vt:lpstr>4_第一PPT，www.1ppt.com</vt:lpstr>
      <vt:lpstr>5_第一PPT，www.1ppt.com</vt:lpstr>
      <vt:lpstr>6_第一PPT，www.1ppt.com</vt:lpstr>
      <vt:lpstr>7_第一PPT，www.1ppt.com</vt:lpstr>
      <vt:lpstr>8_第一PPT，www.1ppt.com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第一PPT，www.1ppt.com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绿色墨迹</dc:title>
  <dc:creator>第一PPT</dc:creator>
  <cp:keywords>www.1ppt.com</cp:keywords>
  <dc:description>www.1ppt.com</dc:description>
  <cp:lastModifiedBy>user</cp:lastModifiedBy>
  <cp:revision>61</cp:revision>
  <dcterms:created xsi:type="dcterms:W3CDTF">2015-09-01T03:04:36Z</dcterms:created>
  <dcterms:modified xsi:type="dcterms:W3CDTF">2020-07-02T01:35:02Z</dcterms:modified>
</cp:coreProperties>
</file>