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60F8E86-ECB4-476A-ADEC-4EF92DF0C3EF}" type="datetimeFigureOut">
              <a:rPr lang="zh-TW" altLang="en-US" smtClean="0"/>
              <a:t>2018/12/18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62271D5-1AB3-4E94-B79D-F053FEA8151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ASTLab%203D&#21015;&#21360;&#25033;&#29992;&#33287;&#26448;&#26009;%20-%20YouTube%20(720p).mp4" TargetMode="External"/><Relationship Id="rId2" Type="http://schemas.openxmlformats.org/officeDocument/2006/relationships/hyperlink" Target="FASTLab-3D&#21015;&#21360;&#22522;&#26412;&#21407;&#29702;%20-%20YouTube%20(720p)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ASTLab%20-%203D&#21015;&#21360;&#36039;&#28304;&#33287;&#36575;&#39636;%20-%20YouTube%20(720p).mp4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josefprusa.cz/open-hardware-meaning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 idx="4294967295"/>
          </p:nvPr>
        </p:nvSpPr>
        <p:spPr>
          <a:xfrm>
            <a:off x="1371600" y="836613"/>
            <a:ext cx="7772400" cy="628650"/>
          </a:xfrm>
        </p:spPr>
        <p:txBody>
          <a:bodyPr/>
          <a:lstStyle/>
          <a:p>
            <a:r>
              <a:rPr lang="zh-TW" altLang="en-US" dirty="0" smtClean="0"/>
              <a:t>什麼是</a:t>
            </a:r>
            <a:r>
              <a:rPr lang="en-US" altLang="zh-TW" dirty="0" smtClean="0"/>
              <a:t>3D</a:t>
            </a:r>
            <a:r>
              <a:rPr lang="zh-TW" altLang="en-US" dirty="0" smtClean="0"/>
              <a:t>列印？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4294967295"/>
          </p:nvPr>
        </p:nvSpPr>
        <p:spPr>
          <a:xfrm>
            <a:off x="1115616" y="1916832"/>
            <a:ext cx="6400800" cy="3024336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為什麼要用</a:t>
            </a:r>
            <a:r>
              <a:rPr lang="en-US" altLang="zh-TW" sz="2400" dirty="0" smtClean="0"/>
              <a:t>3D</a:t>
            </a:r>
            <a:r>
              <a:rPr lang="zh-TW" altLang="en-US" sz="2400" dirty="0" smtClean="0"/>
              <a:t>列印？</a:t>
            </a:r>
            <a:endParaRPr lang="en-US" altLang="zh-TW" sz="2400" dirty="0" smtClean="0"/>
          </a:p>
          <a:p>
            <a:r>
              <a:rPr lang="en-US" altLang="zh-TW" sz="2400" dirty="0" smtClean="0">
                <a:hlinkClick r:id="rId2" action="ppaction://hlinkfile"/>
              </a:rPr>
              <a:t>3D</a:t>
            </a:r>
            <a:r>
              <a:rPr lang="zh-TW" altLang="en-US" sz="2400" dirty="0" smtClean="0">
                <a:hlinkClick r:id="rId2" action="ppaction://hlinkfile"/>
              </a:rPr>
              <a:t>列印的原理</a:t>
            </a:r>
            <a:endParaRPr lang="en-US" altLang="zh-TW" sz="2400" dirty="0" smtClean="0"/>
          </a:p>
          <a:p>
            <a:r>
              <a:rPr lang="en-US" altLang="zh-TW" sz="2400" dirty="0" smtClean="0">
                <a:hlinkClick r:id="rId3" action="ppaction://hlinkfile"/>
              </a:rPr>
              <a:t>3D</a:t>
            </a:r>
            <a:r>
              <a:rPr lang="zh-TW" altLang="en-US" sz="2400" smtClean="0">
                <a:hlinkClick r:id="rId3" action="ppaction://hlinkfile"/>
              </a:rPr>
              <a:t>列印</a:t>
            </a:r>
            <a:r>
              <a:rPr lang="zh-TW" altLang="en-US" sz="2400" smtClean="0">
                <a:hlinkClick r:id="rId3" action="ppaction://hlinkfile"/>
              </a:rPr>
              <a:t>的應用與材料 </a:t>
            </a:r>
            <a:endParaRPr lang="en-US" altLang="zh-TW" sz="2400" dirty="0" smtClean="0"/>
          </a:p>
          <a:p>
            <a:r>
              <a:rPr lang="zh-TW" altLang="en-US" sz="2400" dirty="0" smtClean="0">
                <a:hlinkClick r:id="rId4" action="ppaction://hlinkfile"/>
              </a:rPr>
              <a:t>如何設計？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753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31640" y="836712"/>
            <a:ext cx="65527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/>
              <a:t>滑鼠的使用</a:t>
            </a:r>
            <a:endParaRPr lang="en-US" altLang="zh-TW" sz="3200" dirty="0" smtClean="0"/>
          </a:p>
          <a:p>
            <a:pPr algn="ctr"/>
            <a:endParaRPr lang="en-US" altLang="zh-TW" sz="3200" dirty="0"/>
          </a:p>
          <a:p>
            <a:r>
              <a:rPr lang="zh-TW" altLang="en-US" sz="2800" spc="30" dirty="0" smtClean="0">
                <a:solidFill>
                  <a:schemeClr val="tx2"/>
                </a:solidFill>
              </a:rPr>
              <a:t>左鍵：選擇（點選）</a:t>
            </a:r>
            <a:endParaRPr lang="en-US" altLang="zh-TW" sz="2800" spc="30" dirty="0" smtClean="0">
              <a:solidFill>
                <a:schemeClr val="tx2"/>
              </a:solidFill>
            </a:endParaRPr>
          </a:p>
          <a:p>
            <a:r>
              <a:rPr lang="zh-TW" altLang="en-US" sz="2800" spc="30" dirty="0" smtClean="0">
                <a:solidFill>
                  <a:schemeClr val="tx2"/>
                </a:solidFill>
              </a:rPr>
              <a:t>右鍵：</a:t>
            </a:r>
            <a:r>
              <a:rPr lang="en-US" altLang="zh-TW" sz="2800" spc="30" dirty="0" smtClean="0">
                <a:solidFill>
                  <a:schemeClr val="tx2"/>
                </a:solidFill>
              </a:rPr>
              <a:t>3D</a:t>
            </a:r>
            <a:r>
              <a:rPr lang="zh-TW" altLang="en-US" sz="2800" spc="30" dirty="0" smtClean="0">
                <a:solidFill>
                  <a:schemeClr val="tx2"/>
                </a:solidFill>
              </a:rPr>
              <a:t>角度的調整</a:t>
            </a:r>
            <a:endParaRPr lang="en-US" altLang="zh-TW" sz="2800" spc="30" dirty="0" smtClean="0">
              <a:solidFill>
                <a:schemeClr val="tx2"/>
              </a:solidFill>
            </a:endParaRPr>
          </a:p>
          <a:p>
            <a:r>
              <a:rPr lang="zh-TW" altLang="en-US" sz="2800" spc="30" dirty="0" smtClean="0">
                <a:solidFill>
                  <a:schemeClr val="tx2"/>
                </a:solidFill>
              </a:rPr>
              <a:t>滾輪：放大、縮小（拉近、拉遠）</a:t>
            </a:r>
            <a:endParaRPr lang="en-US" altLang="zh-TW" sz="2800" spc="30" dirty="0" smtClean="0">
              <a:solidFill>
                <a:schemeClr val="tx2"/>
              </a:solidFill>
            </a:endParaRPr>
          </a:p>
          <a:p>
            <a:r>
              <a:rPr lang="zh-TW" altLang="en-US" sz="2800" spc="30" dirty="0" smtClean="0">
                <a:solidFill>
                  <a:schemeClr val="tx2"/>
                </a:solidFill>
              </a:rPr>
              <a:t>按壓滾輪後拖曳：整個工作平台平移</a:t>
            </a:r>
            <a:endParaRPr lang="en-US" altLang="zh-TW" sz="2800" spc="30" dirty="0" smtClean="0">
              <a:solidFill>
                <a:schemeClr val="tx2"/>
              </a:solidFill>
            </a:endParaRPr>
          </a:p>
          <a:p>
            <a:endParaRPr lang="en-US" altLang="zh-TW" sz="2800" spc="3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8284413" cy="465998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05298" y="764704"/>
            <a:ext cx="7152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如果不知道自己跑到什麼地方去了，可以按一下左上角「</a:t>
            </a:r>
            <a:r>
              <a:rPr lang="en-US" altLang="zh-TW" dirty="0" smtClean="0"/>
              <a:t>Home</a:t>
            </a:r>
            <a:r>
              <a:rPr lang="zh-TW" altLang="en-US" dirty="0" smtClean="0"/>
              <a:t>」按鈕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02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50971"/>
            <a:ext cx="7200000" cy="426004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843808" y="836712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拉一個</a:t>
            </a:r>
            <a:r>
              <a:rPr lang="en-US" altLang="zh-TW" dirty="0" smtClean="0"/>
              <a:t>50x20x2 </a:t>
            </a:r>
            <a:r>
              <a:rPr lang="zh-TW" altLang="en-US" dirty="0" smtClean="0"/>
              <a:t>的實體方塊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03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28800"/>
            <a:ext cx="7200000" cy="390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627784" y="908720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再拉一個</a:t>
            </a:r>
            <a:r>
              <a:rPr lang="en-US" altLang="zh-TW" dirty="0" smtClean="0"/>
              <a:t>46x16x2</a:t>
            </a:r>
            <a:r>
              <a:rPr lang="zh-TW" altLang="en-US" dirty="0" smtClean="0"/>
              <a:t>的空心方塊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278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4003" t="35081" r="34993" b="18760"/>
          <a:stretch/>
        </p:blipFill>
        <p:spPr>
          <a:xfrm>
            <a:off x="2267744" y="1907540"/>
            <a:ext cx="4680520" cy="377461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 flipH="1">
            <a:off x="2915816" y="119675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/>
              <a:t>將空心方塊往上拉昇</a:t>
            </a:r>
            <a:r>
              <a:rPr lang="en-US" altLang="zh-TW" dirty="0" smtClean="0"/>
              <a:t>1mm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893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247613" y="836712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mtClean="0"/>
              <a:t>將兩個方塊一起選（滑鼠左鍵拖曳），點選右上角「對齊」按鈕</a:t>
            </a:r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88840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0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00808"/>
            <a:ext cx="7200000" cy="390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763688" y="69269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點選長、寬的置中對齊，這樣，空心方塊就能與實心方塊長、寬置中，但空心方塊往上提昇</a:t>
            </a:r>
            <a:r>
              <a:rPr lang="en-US" altLang="zh-TW" dirty="0" smtClean="0"/>
              <a:t>1mm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94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7200000" cy="405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79212" y="83671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/>
              <a:t>按右上方的「組成群組」按鈕，就可以讓它成為有立體凹槽的名牌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32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99592" y="76470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拉取右下角，文字的選項，並設定為 </a:t>
            </a:r>
            <a:r>
              <a:rPr lang="en-US" altLang="zh-TW" dirty="0" smtClean="0"/>
              <a:t>44x14x2</a:t>
            </a:r>
            <a:r>
              <a:rPr lang="zh-TW" altLang="en-US" dirty="0" smtClean="0"/>
              <a:t>，改成您欲使用的文字</a:t>
            </a:r>
            <a:endParaRPr lang="zh-TW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53" y="1628800"/>
            <a:ext cx="7200000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002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27584" y="9087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將名牌與文字拖曳同時選取，再按右上角「對齊」按鈕，選擇長寬置中</a:t>
            </a:r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08" y="1628800"/>
            <a:ext cx="7200000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97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1187624" y="2276872"/>
            <a:ext cx="7772400" cy="6286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在</a:t>
            </a:r>
            <a:r>
              <a:rPr lang="en-US" altLang="zh-TW" dirty="0" smtClean="0"/>
              <a:t>3D</a:t>
            </a:r>
            <a:r>
              <a:rPr lang="zh-TW" altLang="en-US" dirty="0" smtClean="0"/>
              <a:t>的設計軟體中，滑鼠該如何使用？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57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00000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99592" y="76470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再按右上角的「組成群組」按鈕，將名牌與文字結合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3648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00000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71600" y="76470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拉一個空心的圓柱，設定為</a:t>
            </a:r>
            <a:r>
              <a:rPr lang="en-US" altLang="zh-TW" dirty="0" smtClean="0"/>
              <a:t>2x2x20</a:t>
            </a:r>
            <a:r>
              <a:rPr lang="zh-TW" altLang="en-US" dirty="0" smtClean="0"/>
              <a:t>，並向下移動</a:t>
            </a:r>
            <a:r>
              <a:rPr lang="en-US" altLang="zh-TW" dirty="0" smtClean="0"/>
              <a:t>1mm</a:t>
            </a:r>
            <a:r>
              <a:rPr lang="zh-TW" altLang="en-US" dirty="0" smtClean="0"/>
              <a:t>，我們要利用它來幫我們的名牌打一個洞，所以要「穿過去」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650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2880000" cy="191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36" y="1700808"/>
            <a:ext cx="2696739" cy="19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2880000" cy="193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861048"/>
            <a:ext cx="2657375" cy="193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59632" y="8367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各個角度看所放位置的結果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7364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200000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71600" y="620688"/>
            <a:ext cx="72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再按右上方的「組成群組」按鈕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2963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348880"/>
            <a:ext cx="4953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就完成了專屬名牌的</a:t>
            </a:r>
            <a:r>
              <a:rPr lang="en-US" altLang="zh-TW" dirty="0"/>
              <a:t> </a:t>
            </a:r>
            <a:r>
              <a:rPr lang="en-US" altLang="zh-TW" dirty="0" smtClean="0"/>
              <a:t>3D</a:t>
            </a:r>
            <a:r>
              <a:rPr lang="zh-TW" altLang="en-US" dirty="0" smtClean="0"/>
              <a:t>建模的工作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15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200000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99592" y="54868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可以在左上角設定好工作的名稱，再按右上角的「匯出」按鈕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4726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916832"/>
            <a:ext cx="4476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55576" y="69269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我們通常會選擇「</a:t>
            </a:r>
            <a:r>
              <a:rPr lang="en-US" altLang="zh-TW" dirty="0" err="1" smtClean="0"/>
              <a:t>stl</a:t>
            </a:r>
            <a:r>
              <a:rPr lang="zh-TW" altLang="en-US" dirty="0" smtClean="0"/>
              <a:t>」的檔案類型，就可以拿到切片軟體去產生</a:t>
            </a:r>
            <a:r>
              <a:rPr lang="en-US" altLang="zh-TW" dirty="0"/>
              <a:t> </a:t>
            </a:r>
            <a:r>
              <a:rPr lang="en-US" altLang="zh-TW" dirty="0" smtClean="0"/>
              <a:t>3D </a:t>
            </a:r>
            <a:r>
              <a:rPr lang="zh-TW" altLang="en-US" dirty="0" smtClean="0"/>
              <a:t>列印機可以使用的 </a:t>
            </a:r>
            <a:r>
              <a:rPr lang="en-US" altLang="zh-TW" dirty="0" smtClean="0"/>
              <a:t>g-code </a:t>
            </a:r>
            <a:r>
              <a:rPr lang="zh-TW" altLang="en-US" dirty="0" smtClean="0"/>
              <a:t>，進而拿到</a:t>
            </a:r>
            <a:r>
              <a:rPr lang="en-US" altLang="zh-TW" dirty="0"/>
              <a:t> </a:t>
            </a:r>
            <a:r>
              <a:rPr lang="en-US" altLang="zh-TW" dirty="0" smtClean="0"/>
              <a:t>3D</a:t>
            </a:r>
            <a:r>
              <a:rPr lang="zh-TW" altLang="en-US" dirty="0" smtClean="0"/>
              <a:t>列印機去印出成品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91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200000" cy="3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99592" y="620688"/>
            <a:ext cx="7344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這是用震旦行機器相對應的切片軟體，除了這個，還有很多如 </a:t>
            </a:r>
            <a:r>
              <a:rPr lang="en-US" altLang="zh-TW" dirty="0" err="1" smtClean="0"/>
              <a:t>Cura</a:t>
            </a:r>
            <a:r>
              <a:rPr lang="en-US" altLang="zh-TW" dirty="0" smtClean="0"/>
              <a:t> </a:t>
            </a:r>
            <a:r>
              <a:rPr lang="zh-TW" altLang="en-US" smtClean="0"/>
              <a:t>之類的切片軟體可以使用，但是參數等資料要自行調整才能有好的列片品質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036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792087"/>
          </a:xfrm>
        </p:spPr>
        <p:txBody>
          <a:bodyPr/>
          <a:lstStyle/>
          <a:p>
            <a:r>
              <a:rPr lang="en-US" altLang="zh-TW" dirty="0" smtClean="0"/>
              <a:t>3d</a:t>
            </a:r>
            <a:r>
              <a:rPr lang="zh-TW" altLang="en-US" dirty="0" smtClean="0"/>
              <a:t>列印的原理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99592" y="1340768"/>
            <a:ext cx="7344816" cy="5328592"/>
          </a:xfrm>
        </p:spPr>
        <p:txBody>
          <a:bodyPr>
            <a:noAutofit/>
          </a:bodyPr>
          <a:lstStyle/>
          <a:p>
            <a:pPr fontAlgn="base"/>
            <a:r>
              <a:rPr lang="zh-TW" altLang="en-US" sz="1400" b="1" dirty="0"/>
              <a:t>切層、堆疊、加法製造</a:t>
            </a:r>
          </a:p>
          <a:p>
            <a:pPr algn="l" fontAlgn="base"/>
            <a:r>
              <a:rPr lang="en-US" altLang="zh-TW" sz="1400" dirty="0"/>
              <a:t>3D </a:t>
            </a:r>
            <a:r>
              <a:rPr lang="zh-TW" altLang="en-US" sz="1400" dirty="0"/>
              <a:t>列印的原理其實相當簡單，也就是目前我們使用的印表機 </a:t>
            </a:r>
            <a:r>
              <a:rPr lang="en-US" altLang="zh-TW" sz="1400" dirty="0"/>
              <a:t>3D </a:t>
            </a:r>
            <a:r>
              <a:rPr lang="zh-TW" altLang="en-US" sz="1400" dirty="0"/>
              <a:t>版，將印出來的紙張層層堆疊，就會有個立體 </a:t>
            </a:r>
            <a:r>
              <a:rPr lang="en-US" altLang="zh-TW" sz="1400" dirty="0"/>
              <a:t>3 </a:t>
            </a:r>
            <a:r>
              <a:rPr lang="zh-TW" altLang="en-US" sz="1400" dirty="0"/>
              <a:t>維的形狀跑出來。如果將目前的印表機墨水替換成噴出後即可硬化固定的材質，再把噴頭從原本的 </a:t>
            </a:r>
            <a:r>
              <a:rPr lang="en-US" altLang="zh-TW" sz="1400" dirty="0"/>
              <a:t>2 </a:t>
            </a:r>
            <a:r>
              <a:rPr lang="zh-TW" altLang="en-US" sz="1400" dirty="0"/>
              <a:t>維移動（噴墨頭左右移動視為 </a:t>
            </a:r>
            <a:r>
              <a:rPr lang="en-US" altLang="zh-TW" sz="1400" dirty="0"/>
              <a:t>X </a:t>
            </a:r>
            <a:r>
              <a:rPr lang="zh-TW" altLang="en-US" sz="1400" dirty="0"/>
              <a:t>軸、紙張饋紙視為 </a:t>
            </a:r>
            <a:r>
              <a:rPr lang="en-US" altLang="zh-TW" sz="1400" dirty="0"/>
              <a:t>Y </a:t>
            </a:r>
            <a:r>
              <a:rPr lang="zh-TW" altLang="en-US" sz="1400" dirty="0"/>
              <a:t>軸），改為 </a:t>
            </a:r>
            <a:r>
              <a:rPr lang="en-US" altLang="zh-TW" sz="1400" dirty="0"/>
              <a:t>3 </a:t>
            </a:r>
            <a:r>
              <a:rPr lang="zh-TW" altLang="en-US" sz="1400" dirty="0"/>
              <a:t>維移動（加入噴墨頭高度的 </a:t>
            </a:r>
            <a:r>
              <a:rPr lang="en-US" altLang="zh-TW" sz="1400" dirty="0"/>
              <a:t>Z </a:t>
            </a:r>
            <a:r>
              <a:rPr lang="zh-TW" altLang="en-US" sz="1400" dirty="0"/>
              <a:t>軸），就是目前 </a:t>
            </a:r>
            <a:r>
              <a:rPr lang="en-US" altLang="zh-TW" sz="1400" dirty="0"/>
              <a:t>3D </a:t>
            </a:r>
            <a:r>
              <a:rPr lang="zh-TW" altLang="en-US" sz="1400" dirty="0"/>
              <a:t>印表機的基礎原理。</a:t>
            </a:r>
          </a:p>
          <a:p>
            <a:pPr algn="l" fontAlgn="base"/>
            <a:r>
              <a:rPr lang="zh-TW" altLang="en-US" sz="1400" dirty="0"/>
              <a:t>過往我們在列印報告時，會先在文書編輯軟體或是相片編輯軟體內將內容填好，按下列印後印表機即會以一條一條的方式在紙張上噴出墨水，最終吐出成品。</a:t>
            </a:r>
            <a:r>
              <a:rPr lang="en-US" altLang="zh-TW" sz="1400" dirty="0"/>
              <a:t>3D </a:t>
            </a:r>
            <a:r>
              <a:rPr lang="zh-TW" altLang="en-US" sz="1400" dirty="0"/>
              <a:t>列印也是如此，先在電腦中繪製完畢想要列印的 </a:t>
            </a:r>
            <a:r>
              <a:rPr lang="en-US" altLang="zh-TW" sz="1400" dirty="0"/>
              <a:t>3D </a:t>
            </a:r>
            <a:r>
              <a:rPr lang="zh-TW" altLang="en-US" sz="1400" dirty="0"/>
              <a:t>物體，再送入切層軟體中輸出 </a:t>
            </a:r>
            <a:r>
              <a:rPr lang="en-US" altLang="zh-TW" sz="1400" dirty="0"/>
              <a:t>G-code</a:t>
            </a:r>
            <a:r>
              <a:rPr lang="zh-TW" altLang="en-US" sz="1400" dirty="0"/>
              <a:t>（工業製造中所使用的語言，內含控制機器移動的參數或相關指令），此 </a:t>
            </a:r>
            <a:r>
              <a:rPr lang="en-US" altLang="zh-TW" sz="1400" dirty="0"/>
              <a:t>G-code </a:t>
            </a:r>
            <a:r>
              <a:rPr lang="zh-TW" altLang="en-US" sz="1400" dirty="0"/>
              <a:t>即可控制 </a:t>
            </a:r>
            <a:r>
              <a:rPr lang="en-US" altLang="zh-TW" sz="1400" dirty="0"/>
              <a:t>3D </a:t>
            </a:r>
            <a:r>
              <a:rPr lang="zh-TW" altLang="en-US" sz="1400" dirty="0"/>
              <a:t>印表機印出所繪製的物體。</a:t>
            </a:r>
          </a:p>
          <a:p>
            <a:pPr algn="l" fontAlgn="base"/>
            <a:r>
              <a:rPr lang="en-US" altLang="zh-TW" sz="1400" dirty="0"/>
              <a:t>3D </a:t>
            </a:r>
            <a:r>
              <a:rPr lang="zh-TW" altLang="en-US" sz="1400" dirty="0"/>
              <a:t>印表機接收到 </a:t>
            </a:r>
            <a:r>
              <a:rPr lang="en-US" altLang="zh-TW" sz="1400" dirty="0"/>
              <a:t>G-code </a:t>
            </a:r>
            <a:r>
              <a:rPr lang="zh-TW" altLang="en-US" sz="1400" dirty="0"/>
              <a:t>之後，便會把噴頭吐出的東西繪製成 </a:t>
            </a:r>
            <a:r>
              <a:rPr lang="en-US" altLang="zh-TW" sz="1400" dirty="0"/>
              <a:t>1 </a:t>
            </a:r>
            <a:r>
              <a:rPr lang="zh-TW" altLang="en-US" sz="1400" dirty="0"/>
              <a:t>個平面，接著再一個個地讓平面堆疊上去，即可形成 </a:t>
            </a:r>
            <a:r>
              <a:rPr lang="en-US" altLang="zh-TW" sz="1400" dirty="0"/>
              <a:t>3D </a:t>
            </a:r>
            <a:r>
              <a:rPr lang="zh-TW" altLang="en-US" sz="1400" dirty="0"/>
              <a:t>立體的成品。</a:t>
            </a:r>
          </a:p>
          <a:p>
            <a:pPr algn="l" fontAlgn="base"/>
            <a:r>
              <a:rPr lang="zh-TW" altLang="en-US" sz="1400" dirty="0"/>
              <a:t>目前世界上有 </a:t>
            </a:r>
            <a:r>
              <a:rPr lang="en-US" altLang="zh-TW" sz="1400" dirty="0"/>
              <a:t>3 </a:t>
            </a:r>
            <a:r>
              <a:rPr lang="zh-TW" altLang="en-US" sz="1400" dirty="0"/>
              <a:t>家公司在快速成型業界非常有名：</a:t>
            </a:r>
            <a:r>
              <a:rPr lang="en-US" altLang="zh-TW" sz="1400" dirty="0"/>
              <a:t>3D Systems</a:t>
            </a:r>
            <a:r>
              <a:rPr lang="zh-TW" altLang="en-US" sz="1400" dirty="0"/>
              <a:t>、</a:t>
            </a:r>
            <a:r>
              <a:rPr lang="en-US" altLang="zh-TW" sz="1400" dirty="0" err="1"/>
              <a:t>Stratasys</a:t>
            </a:r>
            <a:r>
              <a:rPr lang="zh-TW" altLang="en-US" sz="1400" dirty="0"/>
              <a:t>、</a:t>
            </a:r>
            <a:r>
              <a:rPr lang="en-US" altLang="zh-TW" sz="1400" dirty="0" err="1"/>
              <a:t>MakerBot</a:t>
            </a:r>
            <a:r>
              <a:rPr lang="en-US" altLang="zh-TW" sz="1400" dirty="0"/>
              <a:t> Industries</a:t>
            </a:r>
            <a:r>
              <a:rPr lang="zh-TW" altLang="en-US" sz="1400" dirty="0"/>
              <a:t>，只不過後者在去年年中時被 </a:t>
            </a:r>
            <a:r>
              <a:rPr lang="en-US" altLang="zh-TW" sz="1400" dirty="0" err="1"/>
              <a:t>Stratasys</a:t>
            </a:r>
            <a:r>
              <a:rPr lang="en-US" altLang="zh-TW" sz="1400" dirty="0"/>
              <a:t> </a:t>
            </a:r>
            <a:r>
              <a:rPr lang="zh-TW" altLang="en-US" sz="1400" dirty="0"/>
              <a:t>併購，但可做為 </a:t>
            </a:r>
            <a:r>
              <a:rPr lang="en-US" altLang="zh-TW" sz="1400" dirty="0"/>
              <a:t>1 </a:t>
            </a:r>
            <a:r>
              <a:rPr lang="zh-TW" altLang="en-US" sz="1400" dirty="0"/>
              <a:t>個獨立品牌服務消費和桌上型市場。而讀者則可將 </a:t>
            </a:r>
            <a:r>
              <a:rPr lang="en-US" altLang="zh-TW" sz="1400" dirty="0"/>
              <a:t>3D Systems </a:t>
            </a:r>
            <a:r>
              <a:rPr lang="zh-TW" altLang="en-US" sz="1400" dirty="0"/>
              <a:t>視為傳統高階快速成型的代表，</a:t>
            </a:r>
            <a:r>
              <a:rPr lang="en-US" altLang="zh-TW" sz="1400" dirty="0" err="1"/>
              <a:t>MakerBot</a:t>
            </a:r>
            <a:r>
              <a:rPr lang="en-US" altLang="zh-TW" sz="1400" dirty="0"/>
              <a:t> Industries </a:t>
            </a:r>
            <a:r>
              <a:rPr lang="zh-TW" altLang="en-US" sz="1400" dirty="0"/>
              <a:t>則是一般家用市場的推手，事實上 </a:t>
            </a:r>
            <a:r>
              <a:rPr lang="en-US" altLang="zh-TW" sz="1400" dirty="0" err="1"/>
              <a:t>MakerBot</a:t>
            </a:r>
            <a:r>
              <a:rPr lang="en-US" altLang="zh-TW" sz="1400" dirty="0"/>
              <a:t> Industries </a:t>
            </a:r>
            <a:r>
              <a:rPr lang="zh-TW" altLang="en-US" sz="1400" dirty="0"/>
              <a:t>的創立者之一 </a:t>
            </a:r>
            <a:r>
              <a:rPr lang="en-US" altLang="zh-TW" sz="1400" dirty="0"/>
              <a:t>Zach "</a:t>
            </a:r>
            <a:r>
              <a:rPr lang="en-US" altLang="zh-TW" sz="1400" dirty="0" err="1"/>
              <a:t>Hoeken</a:t>
            </a:r>
            <a:r>
              <a:rPr lang="en-US" altLang="zh-TW" sz="1400" dirty="0"/>
              <a:t>" Smith </a:t>
            </a:r>
            <a:r>
              <a:rPr lang="zh-TW" altLang="en-US" sz="1400" dirty="0"/>
              <a:t>也是 </a:t>
            </a:r>
            <a:r>
              <a:rPr lang="en-US" altLang="zh-TW" sz="1400" dirty="0"/>
              <a:t>RepRap </a:t>
            </a:r>
            <a:r>
              <a:rPr lang="zh-TW" altLang="en-US" sz="1400" dirty="0"/>
              <a:t>的創立者之一（</a:t>
            </a:r>
            <a:r>
              <a:rPr lang="en-US" altLang="zh-TW" sz="1400" dirty="0" err="1"/>
              <a:t>MakerBot</a:t>
            </a:r>
            <a:r>
              <a:rPr lang="en-US" altLang="zh-TW" sz="1400" dirty="0"/>
              <a:t> Industries </a:t>
            </a:r>
            <a:r>
              <a:rPr lang="zh-TW" altLang="en-US" sz="1400" dirty="0"/>
              <a:t>的 </a:t>
            </a:r>
            <a:r>
              <a:rPr lang="en-US" altLang="zh-TW" sz="1400" dirty="0"/>
              <a:t>3D </a:t>
            </a:r>
            <a:r>
              <a:rPr lang="zh-TW" altLang="en-US" sz="1400" dirty="0"/>
              <a:t>印表機 </a:t>
            </a:r>
            <a:r>
              <a:rPr lang="en-US" altLang="zh-TW" sz="1400" dirty="0"/>
              <a:t>Replicator </a:t>
            </a:r>
            <a:r>
              <a:rPr lang="zh-TW" altLang="en-US" sz="1400" dirty="0"/>
              <a:t>後來走向閉源，招致</a:t>
            </a:r>
            <a:r>
              <a:rPr lang="zh-TW" altLang="en-US" sz="1400" dirty="0">
                <a:hlinkClick r:id="rId2"/>
              </a:rPr>
              <a:t>開源社群許多批評</a:t>
            </a:r>
            <a:r>
              <a:rPr lang="zh-TW" altLang="en-US" sz="1400" dirty="0"/>
              <a:t>）。</a:t>
            </a:r>
          </a:p>
          <a:p>
            <a:endParaRPr lang="zh-TW" altLang="en-US" sz="1400" dirty="0"/>
          </a:p>
        </p:txBody>
      </p:sp>
      <p:sp>
        <p:nvSpPr>
          <p:cNvPr id="4" name="動作按鈕: 首頁 3">
            <a:hlinkClick r:id="" action="ppaction://hlinkshowjump?jump=firstslide" highlightClick="1"/>
          </p:cNvPr>
          <p:cNvSpPr/>
          <p:nvPr/>
        </p:nvSpPr>
        <p:spPr>
          <a:xfrm>
            <a:off x="7308304" y="5949280"/>
            <a:ext cx="504056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9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7848872" cy="4968552"/>
          </a:xfrm>
        </p:spPr>
        <p:txBody>
          <a:bodyPr>
            <a:noAutofit/>
          </a:bodyPr>
          <a:lstStyle/>
          <a:p>
            <a:pPr fontAlgn="base"/>
            <a:r>
              <a:rPr lang="en-US" altLang="zh-TW" sz="1400" b="1" dirty="0" smtClean="0"/>
              <a:t>3D </a:t>
            </a:r>
            <a:r>
              <a:rPr lang="zh-TW" altLang="en-US" sz="1400" b="1" dirty="0"/>
              <a:t>成型的分類</a:t>
            </a:r>
          </a:p>
          <a:p>
            <a:pPr algn="l" fontAlgn="base"/>
            <a:r>
              <a:rPr lang="zh-TW" altLang="en-US" sz="1400" dirty="0"/>
              <a:t>前</a:t>
            </a:r>
            <a:r>
              <a:rPr lang="zh-TW" altLang="en-US" sz="1400" dirty="0" smtClean="0"/>
              <a:t>段簡易</a:t>
            </a:r>
            <a:r>
              <a:rPr lang="zh-TW" altLang="en-US" sz="1400" dirty="0"/>
              <a:t>說明了 </a:t>
            </a:r>
            <a:r>
              <a:rPr lang="en-US" altLang="zh-TW" sz="1400" dirty="0"/>
              <a:t>3D </a:t>
            </a:r>
            <a:r>
              <a:rPr lang="zh-TW" altLang="en-US" sz="1400" dirty="0"/>
              <a:t>印表機的成型原理，但其實在實作上卻有許多不同的分野，從材質到固化方式皆有不同，以下分為幾個部分慢慢介紹。</a:t>
            </a:r>
          </a:p>
          <a:p>
            <a:pPr fontAlgn="base"/>
            <a:r>
              <a:rPr lang="en-US" altLang="zh-TW" sz="1400" b="1" dirty="0"/>
              <a:t>FDM</a:t>
            </a:r>
            <a:r>
              <a:rPr lang="zh-TW" altLang="en-US" sz="1400" b="1" dirty="0"/>
              <a:t>（熔融沉積成型）</a:t>
            </a:r>
          </a:p>
          <a:p>
            <a:pPr algn="l" fontAlgn="base"/>
            <a:r>
              <a:rPr lang="en-US" altLang="zh-TW" sz="1400" dirty="0"/>
              <a:t>FDM</a:t>
            </a:r>
            <a:r>
              <a:rPr lang="zh-TW" altLang="en-US" sz="1400" dirty="0"/>
              <a:t>（</a:t>
            </a:r>
            <a:r>
              <a:rPr lang="en-US" altLang="zh-TW" sz="1400" dirty="0"/>
              <a:t>Fused Deposition Modeling</a:t>
            </a:r>
            <a:r>
              <a:rPr lang="zh-TW" altLang="en-US" sz="1400" dirty="0"/>
              <a:t>）又稱 </a:t>
            </a:r>
            <a:r>
              <a:rPr lang="en-US" altLang="zh-TW" sz="1400" dirty="0"/>
              <a:t>FFM</a:t>
            </a:r>
            <a:r>
              <a:rPr lang="zh-TW" altLang="en-US" sz="1400" dirty="0"/>
              <a:t>（</a:t>
            </a:r>
            <a:r>
              <a:rPr lang="en-US" altLang="zh-TW" sz="1400" dirty="0"/>
              <a:t>Fused Filament Fabrication</a:t>
            </a:r>
            <a:r>
              <a:rPr lang="zh-TW" altLang="en-US" sz="1400" dirty="0"/>
              <a:t>），名稱不同主要是為了避開專利問題，其核心技術是相同的。首先將使用的材料加熱到一定的溫度後，形成半熔融狀態，將材料擠出在平面的架子上後迅速回復成固態。如此反覆進行堆疊作業，即可印出立體物件。</a:t>
            </a:r>
          </a:p>
          <a:p>
            <a:pPr algn="l" fontAlgn="base"/>
            <a:r>
              <a:rPr lang="zh-TW" altLang="en-US" sz="1400" dirty="0"/>
              <a:t>在比較高階的機器中，藉由多個噴頭和列印材料，可列印出多色物件，甚至是將支撐材料和成型材料分開，由於支撐材料只是提供物件在列印中途的支撐，因此強度不需太高，以方便移除為主。但在一般的消費市場的 </a:t>
            </a:r>
            <a:r>
              <a:rPr lang="en-US" altLang="zh-TW" sz="1400" dirty="0"/>
              <a:t>FDM </a:t>
            </a:r>
            <a:r>
              <a:rPr lang="zh-TW" altLang="en-US" sz="1400" dirty="0"/>
              <a:t>印表機，經常只有 </a:t>
            </a:r>
            <a:r>
              <a:rPr lang="en-US" altLang="zh-TW" sz="1400" dirty="0"/>
              <a:t>1 </a:t>
            </a:r>
            <a:r>
              <a:rPr lang="zh-TW" altLang="en-US" sz="1400" dirty="0"/>
              <a:t>個噴頭，只能列印單色物件，也沒有額外的支撐材料，支撐部分就用列印密度較低的成型材料代替。</a:t>
            </a:r>
          </a:p>
          <a:p>
            <a:pPr fontAlgn="base"/>
            <a:r>
              <a:rPr lang="zh-TW" altLang="en-US" sz="1400" b="1" dirty="0"/>
              <a:t>支撐</a:t>
            </a:r>
          </a:p>
          <a:p>
            <a:pPr algn="l" fontAlgn="base"/>
            <a:r>
              <a:rPr lang="zh-TW" altLang="en-US" sz="1400" dirty="0"/>
              <a:t>在快速成型時用以支撐半成品的部分，譬如 </a:t>
            </a:r>
            <a:r>
              <a:rPr lang="en-US" altLang="zh-TW" sz="1400" dirty="0"/>
              <a:t>1 </a:t>
            </a:r>
            <a:r>
              <a:rPr lang="zh-TW" altLang="en-US" sz="1400" dirty="0"/>
              <a:t>個陀螺若是以一般底部朝下的方式列印，將無法印出或是印出品質不佳（斜邊部分相當於列印在空氣中，沒有地方附著）。此時可在切層軟體中設定支撐，就像是蓋房子的鷹架一樣，支撐物件結構，等到列印完成時即可移除。在快速成型技術中，</a:t>
            </a:r>
            <a:r>
              <a:rPr lang="en-US" altLang="zh-TW" sz="1400" dirty="0"/>
              <a:t>FDM</a:t>
            </a:r>
            <a:r>
              <a:rPr lang="zh-TW" altLang="en-US" sz="1400" dirty="0"/>
              <a:t>、</a:t>
            </a:r>
            <a:r>
              <a:rPr lang="en-US" altLang="zh-TW" sz="1400" dirty="0"/>
              <a:t>DLP</a:t>
            </a:r>
            <a:r>
              <a:rPr lang="zh-TW" altLang="en-US" sz="1400" dirty="0"/>
              <a:t>、</a:t>
            </a:r>
            <a:r>
              <a:rPr lang="en-US" altLang="zh-TW" sz="1400" dirty="0"/>
              <a:t>SLA </a:t>
            </a:r>
            <a:r>
              <a:rPr lang="zh-TW" altLang="en-US" sz="1400" dirty="0"/>
              <a:t>都需要支撐結構。</a:t>
            </a:r>
          </a:p>
          <a:p>
            <a:endParaRPr lang="zh-TW" altLang="en-US" sz="1200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755576" y="620687"/>
            <a:ext cx="7772400" cy="720081"/>
          </a:xfrm>
        </p:spPr>
        <p:txBody>
          <a:bodyPr/>
          <a:lstStyle/>
          <a:p>
            <a:r>
              <a:rPr lang="en-US" altLang="zh-TW" dirty="0"/>
              <a:t>3D</a:t>
            </a:r>
            <a:r>
              <a:rPr lang="zh-TW" altLang="en-US" dirty="0"/>
              <a:t>列印的</a:t>
            </a:r>
            <a:r>
              <a:rPr lang="zh-TW" altLang="en-US" dirty="0" smtClean="0"/>
              <a:t>種類</a:t>
            </a:r>
            <a:endParaRPr lang="zh-TW" altLang="en-US" dirty="0"/>
          </a:p>
        </p:txBody>
      </p:sp>
      <p:sp>
        <p:nvSpPr>
          <p:cNvPr id="4" name="動作按鈕: 首頁 3">
            <a:hlinkClick r:id="" action="ppaction://hlinkshowjump?jump=firstslide" highlightClick="1"/>
          </p:cNvPr>
          <p:cNvSpPr/>
          <p:nvPr/>
        </p:nvSpPr>
        <p:spPr>
          <a:xfrm>
            <a:off x="7812360" y="6021288"/>
            <a:ext cx="648072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7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7776864" cy="6264696"/>
          </a:xfrm>
        </p:spPr>
        <p:txBody>
          <a:bodyPr>
            <a:noAutofit/>
          </a:bodyPr>
          <a:lstStyle/>
          <a:p>
            <a:pPr algn="l" fontAlgn="base"/>
            <a:r>
              <a:rPr lang="zh-TW" altLang="en-US" sz="1400" dirty="0"/>
              <a:t>因為 </a:t>
            </a:r>
            <a:r>
              <a:rPr lang="en-US" altLang="zh-TW" sz="1400" dirty="0"/>
              <a:t>FDM </a:t>
            </a:r>
            <a:r>
              <a:rPr lang="zh-TW" altLang="en-US" sz="1400" dirty="0"/>
              <a:t>的相關建置門檻較低，因此成為目前民用市場頗受歡迎的 </a:t>
            </a:r>
            <a:r>
              <a:rPr lang="en-US" altLang="zh-TW" sz="1400" dirty="0"/>
              <a:t>3D </a:t>
            </a:r>
            <a:r>
              <a:rPr lang="zh-TW" altLang="en-US" sz="1400" dirty="0"/>
              <a:t>列印技術。常見的材料分為 </a:t>
            </a:r>
            <a:r>
              <a:rPr lang="en-US" altLang="zh-TW" sz="1400" dirty="0"/>
              <a:t>ABS </a:t>
            </a:r>
            <a:r>
              <a:rPr lang="zh-TW" altLang="en-US" sz="1400" dirty="0"/>
              <a:t>和 </a:t>
            </a:r>
            <a:r>
              <a:rPr lang="en-US" altLang="zh-TW" sz="1400" dirty="0"/>
              <a:t>PLA</a:t>
            </a:r>
            <a:r>
              <a:rPr lang="zh-TW" altLang="en-US" sz="1400" dirty="0"/>
              <a:t>（聚乳酸）這 </a:t>
            </a:r>
            <a:r>
              <a:rPr lang="en-US" altLang="zh-TW" sz="1400" dirty="0"/>
              <a:t>2 </a:t>
            </a:r>
            <a:r>
              <a:rPr lang="zh-TW" altLang="en-US" sz="1400" dirty="0"/>
              <a:t>種，</a:t>
            </a:r>
            <a:r>
              <a:rPr lang="en-US" altLang="zh-TW" sz="1400" dirty="0"/>
              <a:t>ABS </a:t>
            </a:r>
            <a:r>
              <a:rPr lang="zh-TW" altLang="en-US" sz="1400" dirty="0"/>
              <a:t>的強度高於 </a:t>
            </a:r>
            <a:r>
              <a:rPr lang="en-US" altLang="zh-TW" sz="1400" dirty="0"/>
              <a:t>PLA</a:t>
            </a:r>
            <a:r>
              <a:rPr lang="zh-TW" altLang="en-US" sz="1400" dirty="0"/>
              <a:t>，可惜的是在列印的加熱過程中會釋出比較毒的氣體，其列印成品的熱脹冷縮也比較厲害，容易產生翹曲導致列印失敗，因此底板需要持續不斷的加熱，</a:t>
            </a:r>
            <a:r>
              <a:rPr lang="en-US" altLang="zh-TW" sz="1400" dirty="0"/>
              <a:t>3D </a:t>
            </a:r>
            <a:r>
              <a:rPr lang="zh-TW" altLang="en-US" sz="1400" dirty="0"/>
              <a:t>印表機最好也要有罩子蓋住避免溫差過大。</a:t>
            </a:r>
            <a:r>
              <a:rPr lang="en-US" altLang="zh-TW" sz="1400" dirty="0"/>
              <a:t>PLA </a:t>
            </a:r>
            <a:r>
              <a:rPr lang="zh-TW" altLang="en-US" sz="1400" dirty="0"/>
              <a:t>的強度較 </a:t>
            </a:r>
            <a:r>
              <a:rPr lang="en-US" altLang="zh-TW" sz="1400" dirty="0"/>
              <a:t>ABS </a:t>
            </a:r>
            <a:r>
              <a:rPr lang="zh-TW" altLang="en-US" sz="1400" dirty="0"/>
              <a:t>弱一些，但若是使用在日常生活中不靠近熱源的應用足堪負荷（</a:t>
            </a:r>
            <a:r>
              <a:rPr lang="en-US" altLang="zh-TW" sz="1400" dirty="0"/>
              <a:t>PLA </a:t>
            </a:r>
            <a:r>
              <a:rPr lang="zh-TW" altLang="en-US" sz="1400" dirty="0"/>
              <a:t>遇熱會變軟），列印過程也比較沒有異味，因此在家庭中較適合使用。</a:t>
            </a:r>
          </a:p>
          <a:p>
            <a:pPr fontAlgn="base"/>
            <a:r>
              <a:rPr lang="zh-TW" altLang="en-US" sz="1400" dirty="0"/>
              <a:t/>
            </a:r>
            <a:br>
              <a:rPr lang="zh-TW" altLang="en-US" sz="1400" dirty="0"/>
            </a:br>
            <a:r>
              <a:rPr lang="en-US" altLang="zh-TW" sz="1400" b="1" dirty="0" smtClean="0"/>
              <a:t>LOM</a:t>
            </a:r>
            <a:r>
              <a:rPr lang="zh-TW" altLang="en-US" sz="1400" b="1" dirty="0"/>
              <a:t>（層狀物體製造）</a:t>
            </a:r>
          </a:p>
          <a:p>
            <a:pPr algn="l" fontAlgn="base"/>
            <a:r>
              <a:rPr lang="en-US" altLang="zh-TW" sz="1400" dirty="0"/>
              <a:t>LOM</a:t>
            </a:r>
            <a:r>
              <a:rPr lang="zh-TW" altLang="en-US" sz="1400" dirty="0"/>
              <a:t>（</a:t>
            </a:r>
            <a:r>
              <a:rPr lang="en-US" altLang="zh-TW" sz="1400" dirty="0"/>
              <a:t>Laminated Object Manufacturing</a:t>
            </a:r>
            <a:r>
              <a:rPr lang="zh-TW" altLang="en-US" sz="1400" dirty="0"/>
              <a:t>）的印製過程相當類似點陣式印表機的列印方式，點陣式印表機利用撞針打到色帶上，色帶再打到紙上將墨轉印；而 </a:t>
            </a:r>
            <a:r>
              <a:rPr lang="en-US" altLang="zh-TW" sz="1400" dirty="0"/>
              <a:t>LOM </a:t>
            </a:r>
            <a:r>
              <a:rPr lang="zh-TW" altLang="en-US" sz="1400" dirty="0"/>
              <a:t>則是將色帶換成塑料薄膜、撞針替換成雷射或刀具，利用雷射或刀具將塑料薄膜切成所需形狀，再一層層使用膠水黏貼，堆出立體物件。此種製造方式相較 </a:t>
            </a:r>
            <a:r>
              <a:rPr lang="en-US" altLang="zh-TW" sz="1400" dirty="0"/>
              <a:t>FDM</a:t>
            </a:r>
            <a:r>
              <a:rPr lang="zh-TW" altLang="en-US" sz="1400" dirty="0"/>
              <a:t>，可做出實心物體（</a:t>
            </a:r>
            <a:r>
              <a:rPr lang="en-US" altLang="zh-TW" sz="1400" dirty="0"/>
              <a:t>FDM </a:t>
            </a:r>
            <a:r>
              <a:rPr lang="zh-TW" altLang="en-US" sz="1400" dirty="0"/>
              <a:t>因為列印速度和省料的關係，物件內部通常不是實心的，而是利用不同的結構保持表面完整，就像蜂巢一樣），列印速度也比較快一些，可惜此種製造方式的廢料較多，越接近印表機的列印極限大小，才會比較划算。</a:t>
            </a:r>
          </a:p>
          <a:p>
            <a:pPr fontAlgn="base"/>
            <a:r>
              <a:rPr lang="zh-TW" altLang="en-US" sz="1400" dirty="0"/>
              <a:t/>
            </a:r>
            <a:br>
              <a:rPr lang="zh-TW" altLang="en-US" sz="1400" dirty="0"/>
            </a:br>
            <a:r>
              <a:rPr lang="en-US" altLang="zh-TW" sz="1400" b="1" dirty="0" smtClean="0"/>
              <a:t>DLP</a:t>
            </a:r>
            <a:r>
              <a:rPr lang="zh-TW" altLang="en-US" sz="1400" b="1" dirty="0"/>
              <a:t>（數位光處理）</a:t>
            </a:r>
          </a:p>
          <a:p>
            <a:pPr algn="l" fontAlgn="base"/>
            <a:r>
              <a:rPr lang="en-US" altLang="zh-TW" sz="1400" dirty="0"/>
              <a:t>DLP</a:t>
            </a:r>
            <a:r>
              <a:rPr lang="zh-TW" altLang="en-US" sz="1400" dirty="0"/>
              <a:t>（</a:t>
            </a:r>
            <a:r>
              <a:rPr lang="en-US" altLang="zh-TW" sz="1400" dirty="0"/>
              <a:t>Digital Light Processing</a:t>
            </a:r>
            <a:r>
              <a:rPr lang="zh-TW" altLang="en-US" sz="1400" dirty="0"/>
              <a:t>），又稱 </a:t>
            </a:r>
            <a:r>
              <a:rPr lang="en-US" altLang="zh-TW" sz="1400" dirty="0"/>
              <a:t>FTI</a:t>
            </a:r>
            <a:r>
              <a:rPr lang="zh-TW" altLang="en-US" sz="1400" dirty="0"/>
              <a:t>（</a:t>
            </a:r>
            <a:r>
              <a:rPr lang="en-US" altLang="zh-TW" sz="1400" dirty="0"/>
              <a:t>Film Transfer Imaging</a:t>
            </a:r>
            <a:r>
              <a:rPr lang="zh-TW" altLang="en-US" sz="1400" dirty="0"/>
              <a:t>），利用德州儀器的 </a:t>
            </a:r>
            <a:r>
              <a:rPr lang="en-US" altLang="zh-TW" sz="1400" dirty="0"/>
              <a:t>DLP </a:t>
            </a:r>
            <a:r>
              <a:rPr lang="zh-TW" altLang="en-US" sz="1400" dirty="0"/>
              <a:t>投影技術，將切片後的一片片圖案照射在光固化樹脂上，一層做完後就將物件稍微提高，再次投射下一層的圖案，如此反覆堆疊就會形成物件。</a:t>
            </a:r>
          </a:p>
          <a:p>
            <a:pPr algn="l" fontAlgn="base"/>
            <a:r>
              <a:rPr lang="en-US" altLang="zh-TW" sz="1400" dirty="0"/>
              <a:t>DLP </a:t>
            </a:r>
            <a:r>
              <a:rPr lang="zh-TW" altLang="en-US" sz="1400" dirty="0"/>
              <a:t>所製造的立體物件精細度相當不錯，不用打磨即可立即販售，但是光固化樹脂的硬度受到許多變因影響，未顯影的光固化樹脂也會因為時間推移慢慢變硬無法使用，加上耗材比較貴的關係，適合製作模型、玩具等強調表面精細度不強調硬度的產品，或是翻模使用。在消費市場和 </a:t>
            </a:r>
            <a:r>
              <a:rPr lang="en-US" altLang="zh-TW" sz="1400" dirty="0"/>
              <a:t>FDM </a:t>
            </a:r>
            <a:r>
              <a:rPr lang="zh-TW" altLang="en-US" sz="1400" dirty="0"/>
              <a:t>算是互補的技術，想要機械強度用 </a:t>
            </a:r>
            <a:r>
              <a:rPr lang="en-US" altLang="zh-TW" sz="1400" dirty="0"/>
              <a:t>FDM</a:t>
            </a:r>
            <a:r>
              <a:rPr lang="zh-TW" altLang="en-US" sz="1400" dirty="0"/>
              <a:t>、想要表面精細度就找 </a:t>
            </a:r>
            <a:r>
              <a:rPr lang="en-US" altLang="zh-TW" sz="1400" dirty="0" smtClean="0"/>
              <a:t>DLP</a:t>
            </a:r>
            <a:r>
              <a:rPr lang="zh-TW" altLang="en-US" sz="1400" dirty="0" smtClean="0"/>
              <a:t>。</a:t>
            </a:r>
          </a:p>
          <a:p>
            <a:pPr fontAlgn="base"/>
            <a:r>
              <a:rPr lang="zh-TW" altLang="en-US" sz="1400" dirty="0" smtClean="0"/>
              <a:t/>
            </a:r>
            <a:br>
              <a:rPr lang="zh-TW" altLang="en-US" sz="1400" dirty="0" smtClean="0"/>
            </a:br>
            <a:endParaRPr lang="zh-TW" altLang="en-US" sz="1400" dirty="0"/>
          </a:p>
        </p:txBody>
      </p:sp>
      <p:sp>
        <p:nvSpPr>
          <p:cNvPr id="2" name="動作按鈕: 首頁 1">
            <a:hlinkClick r:id="" action="ppaction://hlinkshowjump?jump=firstslide" highlightClick="1"/>
          </p:cNvPr>
          <p:cNvSpPr/>
          <p:nvPr/>
        </p:nvSpPr>
        <p:spPr>
          <a:xfrm>
            <a:off x="7884368" y="6021288"/>
            <a:ext cx="648072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0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8064896" cy="6192688"/>
          </a:xfrm>
        </p:spPr>
        <p:txBody>
          <a:bodyPr>
            <a:noAutofit/>
          </a:bodyPr>
          <a:lstStyle/>
          <a:p>
            <a:pPr fontAlgn="base"/>
            <a:r>
              <a:rPr lang="en-US" altLang="zh-TW" sz="1400" b="1" dirty="0"/>
              <a:t>SLA</a:t>
            </a:r>
            <a:r>
              <a:rPr lang="zh-TW" altLang="en-US" sz="1400" b="1" dirty="0"/>
              <a:t>（立體平板印刷）</a:t>
            </a:r>
          </a:p>
          <a:p>
            <a:pPr algn="l" fontAlgn="base"/>
            <a:r>
              <a:rPr lang="en-US" altLang="zh-TW" sz="1400" dirty="0"/>
              <a:t>SLA </a:t>
            </a:r>
            <a:r>
              <a:rPr lang="zh-TW" altLang="en-US" sz="1400" dirty="0"/>
              <a:t>身為第一種實用化的快速成型方式，其列印方式和 </a:t>
            </a:r>
            <a:r>
              <a:rPr lang="en-US" altLang="zh-TW" sz="1400" dirty="0"/>
              <a:t>DLP </a:t>
            </a:r>
            <a:r>
              <a:rPr lang="zh-TW" altLang="en-US" sz="1400" dirty="0"/>
              <a:t>類似。利用雷射（最初為紫外線，現在發展成任何高能量光束皆可）照射光固化樹脂後形成 </a:t>
            </a:r>
            <a:r>
              <a:rPr lang="en-US" altLang="zh-TW" sz="1400" dirty="0"/>
              <a:t>1 </a:t>
            </a:r>
            <a:r>
              <a:rPr lang="zh-TW" altLang="en-US" sz="1400" dirty="0"/>
              <a:t>片硬質切片，接著將模型往樹脂內部沉浸，再用雷射照射硬化下一層。與 </a:t>
            </a:r>
            <a:r>
              <a:rPr lang="en-US" altLang="zh-TW" sz="1400" dirty="0"/>
              <a:t>DLP </a:t>
            </a:r>
            <a:r>
              <a:rPr lang="zh-TW" altLang="en-US" sz="1400" dirty="0"/>
              <a:t>不同的是，</a:t>
            </a:r>
            <a:r>
              <a:rPr lang="en-US" altLang="zh-TW" sz="1400" dirty="0"/>
              <a:t>DLP </a:t>
            </a:r>
            <a:r>
              <a:rPr lang="zh-TW" altLang="en-US" sz="1400" dirty="0"/>
              <a:t>在製造過程中將物件逐步拉出光固化樹脂，而 </a:t>
            </a:r>
            <a:r>
              <a:rPr lang="en-US" altLang="zh-TW" sz="1400" dirty="0"/>
              <a:t>SLA </a:t>
            </a:r>
            <a:r>
              <a:rPr lang="zh-TW" altLang="en-US" sz="1400" dirty="0"/>
              <a:t>是逐步的將物件沉入光固化樹脂，兩者使用的光源也不相同，</a:t>
            </a:r>
            <a:r>
              <a:rPr lang="en-US" altLang="zh-TW" sz="1400" dirty="0"/>
              <a:t>DLP </a:t>
            </a:r>
            <a:r>
              <a:rPr lang="zh-TW" altLang="en-US" sz="1400" dirty="0"/>
              <a:t>使用燈泡照射，而燈泡的亮度會因為時間而逐漸變弱，須注意光照強度問題。</a:t>
            </a:r>
          </a:p>
          <a:p>
            <a:pPr fontAlgn="base"/>
            <a:r>
              <a:rPr lang="en-US" altLang="zh-TW" sz="1400" b="1" dirty="0" smtClean="0"/>
              <a:t>3DP</a:t>
            </a:r>
            <a:r>
              <a:rPr lang="zh-TW" altLang="en-US" sz="1400" b="1" dirty="0"/>
              <a:t>（</a:t>
            </a:r>
            <a:r>
              <a:rPr lang="en-US" altLang="zh-TW" sz="1400" b="1" dirty="0"/>
              <a:t>3D </a:t>
            </a:r>
            <a:r>
              <a:rPr lang="zh-TW" altLang="en-US" sz="1400" b="1" dirty="0"/>
              <a:t>列印）</a:t>
            </a:r>
          </a:p>
          <a:p>
            <a:pPr algn="l" fontAlgn="base"/>
            <a:r>
              <a:rPr lang="en-US" altLang="zh-TW" sz="1400" dirty="0"/>
              <a:t>3DP</a:t>
            </a:r>
            <a:r>
              <a:rPr lang="zh-TW" altLang="en-US" sz="1400" dirty="0"/>
              <a:t>（</a:t>
            </a:r>
            <a:r>
              <a:rPr lang="en-US" altLang="zh-TW" sz="1400" dirty="0"/>
              <a:t>3D Printer</a:t>
            </a:r>
            <a:r>
              <a:rPr lang="zh-TW" altLang="en-US" sz="1400" dirty="0"/>
              <a:t>）也可稱為 </a:t>
            </a:r>
            <a:r>
              <a:rPr lang="en-US" altLang="zh-TW" sz="1400" dirty="0"/>
              <a:t>Plaster-based 3D printing </a:t>
            </a:r>
            <a:r>
              <a:rPr lang="zh-TW" altLang="en-US" sz="1400" dirty="0"/>
              <a:t>或 </a:t>
            </a:r>
            <a:r>
              <a:rPr lang="en-US" altLang="zh-TW" sz="1400" dirty="0"/>
              <a:t>Powder bed and inkjet head 3D printing</a:t>
            </a:r>
            <a:r>
              <a:rPr lang="zh-TW" altLang="en-US" sz="1400" dirty="0"/>
              <a:t>，翻成中文就是膠水固化噴印或其他類似的名稱。首先在平台上鋪上薄薄的粉，利用印表機噴頭噴出膠水，將所需的部分黏著在一起；接著再往上鋪 </a:t>
            </a:r>
            <a:r>
              <a:rPr lang="en-US" altLang="zh-TW" sz="1400" dirty="0"/>
              <a:t>1 </a:t>
            </a:r>
            <a:r>
              <a:rPr lang="zh-TW" altLang="en-US" sz="1400" dirty="0"/>
              <a:t>層粉，再度噴出膠水將粉末黏著。最終膠水四周未被噴到的粉末被吸走回收再利用，被膠水黏住的部分就會是立體物件。</a:t>
            </a:r>
          </a:p>
          <a:p>
            <a:pPr algn="l" fontAlgn="base"/>
            <a:r>
              <a:rPr lang="zh-TW" altLang="en-US" sz="1400" dirty="0"/>
              <a:t>也因為其成型方式類似噴墨印表機，所以在成形時能夠在白色粉末上噴出 </a:t>
            </a:r>
            <a:r>
              <a:rPr lang="en-US" altLang="zh-TW" sz="1400" dirty="0"/>
              <a:t>CMYK </a:t>
            </a:r>
            <a:r>
              <a:rPr lang="zh-TW" altLang="en-US" sz="1400" dirty="0"/>
              <a:t>彩色的膠水，因此成型後的物件可帶有顏色，僅需將其表面塗上 </a:t>
            </a:r>
            <a:r>
              <a:rPr lang="en-US" altLang="zh-TW" sz="1400" dirty="0"/>
              <a:t>1 </a:t>
            </a:r>
            <a:r>
              <a:rPr lang="zh-TW" altLang="en-US" sz="1400" dirty="0"/>
              <a:t>層保護漆封住表層和增加顏色對比。</a:t>
            </a:r>
          </a:p>
          <a:p>
            <a:pPr fontAlgn="base"/>
            <a:r>
              <a:rPr lang="zh-TW" altLang="en-US" sz="1400" dirty="0"/>
              <a:t/>
            </a:r>
            <a:br>
              <a:rPr lang="zh-TW" altLang="en-US" sz="1400" dirty="0"/>
            </a:br>
            <a:r>
              <a:rPr lang="en-US" altLang="zh-TW" sz="1400" b="1" dirty="0" smtClean="0"/>
              <a:t>SLS</a:t>
            </a:r>
            <a:r>
              <a:rPr lang="zh-TW" altLang="en-US" sz="1400" b="1" dirty="0"/>
              <a:t>（選擇性雷射燒結）</a:t>
            </a:r>
          </a:p>
          <a:p>
            <a:pPr algn="l" fontAlgn="base"/>
            <a:r>
              <a:rPr lang="zh-TW" altLang="en-US" sz="1400" dirty="0"/>
              <a:t>將 </a:t>
            </a:r>
            <a:r>
              <a:rPr lang="en-US" altLang="zh-TW" sz="1400" dirty="0"/>
              <a:t>3DP </a:t>
            </a:r>
            <a:r>
              <a:rPr lang="zh-TW" altLang="en-US" sz="1400" dirty="0"/>
              <a:t>的膠水換成雷射，將粉末內部的黏合劑加熱到一定溫度之後，便會黏著在一起，即是 </a:t>
            </a:r>
            <a:r>
              <a:rPr lang="en-US" altLang="zh-TW" sz="1400" dirty="0"/>
              <a:t>SLS</a:t>
            </a:r>
            <a:r>
              <a:rPr lang="zh-TW" altLang="en-US" sz="1400" dirty="0"/>
              <a:t>（</a:t>
            </a:r>
            <a:r>
              <a:rPr lang="en-US" altLang="zh-TW" sz="1400" dirty="0"/>
              <a:t>Selective Laser Sintering</a:t>
            </a:r>
            <a:r>
              <a:rPr lang="zh-TW" altLang="en-US" sz="1400" dirty="0"/>
              <a:t>），使用的材料從塑料到金屬粉末皆可。</a:t>
            </a:r>
          </a:p>
          <a:p>
            <a:pPr fontAlgn="base"/>
            <a:r>
              <a:rPr lang="zh-TW" altLang="en-US" sz="1400" dirty="0"/>
              <a:t/>
            </a:r>
            <a:br>
              <a:rPr lang="zh-TW" altLang="en-US" sz="1400" dirty="0"/>
            </a:br>
            <a:r>
              <a:rPr lang="en-US" altLang="zh-TW" sz="1400" b="1" dirty="0" smtClean="0"/>
              <a:t>SLM</a:t>
            </a:r>
            <a:r>
              <a:rPr lang="zh-TW" altLang="en-US" sz="1400" b="1" dirty="0"/>
              <a:t>（選擇性雷射熔化）</a:t>
            </a:r>
          </a:p>
          <a:p>
            <a:pPr algn="l" fontAlgn="base"/>
            <a:r>
              <a:rPr lang="zh-TW" altLang="en-US" sz="1400" dirty="0"/>
              <a:t>將 </a:t>
            </a:r>
            <a:r>
              <a:rPr lang="en-US" altLang="zh-TW" sz="1400" dirty="0"/>
              <a:t>SLS </a:t>
            </a:r>
            <a:r>
              <a:rPr lang="zh-TW" altLang="en-US" sz="1400" dirty="0"/>
              <a:t>的雷射功率再加高，就會是 </a:t>
            </a:r>
            <a:r>
              <a:rPr lang="en-US" altLang="zh-TW" sz="1400" dirty="0"/>
              <a:t>SLM</a:t>
            </a:r>
            <a:r>
              <a:rPr lang="zh-TW" altLang="en-US" sz="1400" dirty="0"/>
              <a:t>（</a:t>
            </a:r>
            <a:r>
              <a:rPr lang="en-US" altLang="zh-TW" sz="1400" dirty="0"/>
              <a:t>Selective Laser Melting</a:t>
            </a:r>
            <a:r>
              <a:rPr lang="zh-TW" altLang="en-US" sz="1400" dirty="0"/>
              <a:t>）或稱作 </a:t>
            </a:r>
            <a:r>
              <a:rPr lang="en-US" altLang="zh-TW" sz="1400" dirty="0"/>
              <a:t>DMLS</a:t>
            </a:r>
            <a:r>
              <a:rPr lang="zh-TW" altLang="en-US" sz="1400" dirty="0"/>
              <a:t>（</a:t>
            </a:r>
            <a:r>
              <a:rPr lang="en-US" altLang="zh-TW" sz="1400" dirty="0"/>
              <a:t>Direct Metal Laser Sintering</a:t>
            </a:r>
            <a:r>
              <a:rPr lang="zh-TW" altLang="en-US" sz="1400" dirty="0"/>
              <a:t>）。這種 </a:t>
            </a:r>
            <a:r>
              <a:rPr lang="en-US" altLang="zh-TW" sz="1400" dirty="0"/>
              <a:t>3D </a:t>
            </a:r>
            <a:r>
              <a:rPr lang="zh-TW" altLang="en-US" sz="1400" dirty="0"/>
              <a:t>列印技術主要的材料以金屬為主，將金屬粉末以高能量雷射加熱到變成液態，便可和附近的材料融合在一起，機械強度很不錯，幾乎和開模澆鑄產品相同，列印出來後即可直接使用。</a:t>
            </a:r>
          </a:p>
          <a:p>
            <a:endParaRPr lang="zh-TW" altLang="en-US" sz="1400" dirty="0"/>
          </a:p>
        </p:txBody>
      </p:sp>
      <p:sp>
        <p:nvSpPr>
          <p:cNvPr id="2" name="動作按鈕: 首頁 1">
            <a:hlinkClick r:id="" action="ppaction://hlinkshowjump?jump=firstslide" highlightClick="1"/>
          </p:cNvPr>
          <p:cNvSpPr/>
          <p:nvPr/>
        </p:nvSpPr>
        <p:spPr>
          <a:xfrm>
            <a:off x="7956376" y="6165304"/>
            <a:ext cx="648072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07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539552" y="332656"/>
            <a:ext cx="8064896" cy="6264696"/>
          </a:xfrm>
        </p:spPr>
        <p:txBody>
          <a:bodyPr>
            <a:normAutofit/>
          </a:bodyPr>
          <a:lstStyle/>
          <a:p>
            <a:pPr algn="l" fontAlgn="base"/>
            <a:r>
              <a:rPr lang="en-US" altLang="zh-TW" sz="1400" dirty="0"/>
              <a:t>SLS </a:t>
            </a:r>
            <a:r>
              <a:rPr lang="zh-TW" altLang="en-US" sz="1400" dirty="0"/>
              <a:t>和 </a:t>
            </a:r>
            <a:r>
              <a:rPr lang="en-US" altLang="zh-TW" sz="1400" dirty="0"/>
              <a:t>SLM </a:t>
            </a:r>
            <a:r>
              <a:rPr lang="zh-TW" altLang="en-US" sz="1400" dirty="0"/>
              <a:t>的不同點在於 </a:t>
            </a:r>
            <a:r>
              <a:rPr lang="en-US" altLang="zh-TW" sz="1400" dirty="0"/>
              <a:t>SLS </a:t>
            </a:r>
            <a:r>
              <a:rPr lang="zh-TW" altLang="en-US" sz="1400" dirty="0"/>
              <a:t>的溫度比較低，材料也比較多元，而 </a:t>
            </a:r>
            <a:r>
              <a:rPr lang="en-US" altLang="zh-TW" sz="1400" dirty="0"/>
              <a:t>SLM </a:t>
            </a:r>
            <a:r>
              <a:rPr lang="zh-TW" altLang="en-US" sz="1400" dirty="0"/>
              <a:t>的溫度比較高，適合金屬材料製造。如果把 </a:t>
            </a:r>
            <a:r>
              <a:rPr lang="en-US" altLang="zh-TW" sz="1400" dirty="0"/>
              <a:t>SLM </a:t>
            </a:r>
            <a:r>
              <a:rPr lang="zh-TW" altLang="en-US" sz="1400" dirty="0"/>
              <a:t>的雷射換成電子束，就會變成 </a:t>
            </a:r>
            <a:r>
              <a:rPr lang="en-US" altLang="zh-TW" sz="1400" dirty="0"/>
              <a:t>EBM</a:t>
            </a:r>
            <a:r>
              <a:rPr lang="zh-TW" altLang="en-US" sz="1400" dirty="0"/>
              <a:t>（</a:t>
            </a:r>
            <a:r>
              <a:rPr lang="en-US" altLang="zh-TW" sz="1400" dirty="0"/>
              <a:t>Electron Beam Melting</a:t>
            </a:r>
            <a:r>
              <a:rPr lang="zh-TW" altLang="en-US" sz="1400" dirty="0"/>
              <a:t>），但 </a:t>
            </a:r>
            <a:r>
              <a:rPr lang="en-US" altLang="zh-TW" sz="1400" dirty="0"/>
              <a:t>EBM </a:t>
            </a:r>
            <a:r>
              <a:rPr lang="zh-TW" altLang="en-US" sz="1400" dirty="0"/>
              <a:t>需要預熱金屬粉末和在真空下製造，因此適合以一些容易氧化的金屬（鈦）做為材料。</a:t>
            </a:r>
          </a:p>
          <a:p>
            <a:pPr fontAlgn="base"/>
            <a:r>
              <a:rPr lang="zh-TW" altLang="en-US" sz="1400" dirty="0"/>
              <a:t/>
            </a:r>
            <a:br>
              <a:rPr lang="zh-TW" altLang="en-US" sz="1400" dirty="0"/>
            </a:br>
            <a:r>
              <a:rPr lang="zh-TW" altLang="en-US" sz="1400" b="1" dirty="0" smtClean="0"/>
              <a:t>再</a:t>
            </a:r>
            <a:r>
              <a:rPr lang="zh-TW" altLang="en-US" sz="1400" b="1" dirty="0"/>
              <a:t>過幾年會更好</a:t>
            </a:r>
          </a:p>
          <a:p>
            <a:pPr algn="l" fontAlgn="base"/>
            <a:r>
              <a:rPr lang="zh-TW" altLang="en-US" sz="1400" dirty="0"/>
              <a:t>如同開頭所述，這幾年各家的快速成型專利將陸續到期，原本只能在高階產品上看見的功能很快就會下放。目前網拍須自行組裝的 </a:t>
            </a:r>
            <a:r>
              <a:rPr lang="en-US" altLang="zh-TW" sz="1400" dirty="0" err="1"/>
              <a:t>Prusa</a:t>
            </a:r>
            <a:r>
              <a:rPr lang="en-US" altLang="zh-TW" sz="1400" dirty="0"/>
              <a:t> i3 </a:t>
            </a:r>
            <a:r>
              <a:rPr lang="zh-TW" altLang="en-US" sz="1400" dirty="0"/>
              <a:t>約新台幣 </a:t>
            </a:r>
            <a:r>
              <a:rPr lang="en-US" altLang="zh-TW" sz="1400" dirty="0"/>
              <a:t>15,000</a:t>
            </a:r>
            <a:r>
              <a:rPr lang="zh-TW" altLang="en-US" sz="1400" dirty="0"/>
              <a:t>元（</a:t>
            </a:r>
            <a:r>
              <a:rPr lang="en-US" altLang="zh-TW" sz="1400" dirty="0"/>
              <a:t>FDM</a:t>
            </a:r>
            <a:r>
              <a:rPr lang="zh-TW" altLang="en-US" sz="1400" dirty="0"/>
              <a:t>），已經是一般使用者能夠負擔得起的「玩具」，未來更多廠商投入這一塊市場，價格只會往下掉而已。</a:t>
            </a:r>
          </a:p>
          <a:p>
            <a:pPr algn="l" fontAlgn="base"/>
            <a:r>
              <a:rPr lang="zh-TW" altLang="en-US" sz="1400" dirty="0" smtClean="0"/>
              <a:t>專業玩家之所以</a:t>
            </a:r>
            <a:r>
              <a:rPr lang="zh-TW" altLang="en-US" sz="1400" dirty="0"/>
              <a:t>稱之為玩具，是因為一般人買來的用途有限，除了上 </a:t>
            </a:r>
            <a:r>
              <a:rPr lang="en-US" altLang="zh-TW" sz="1400" dirty="0" err="1"/>
              <a:t>Thingiverse</a:t>
            </a:r>
            <a:r>
              <a:rPr lang="en-US" altLang="zh-TW" sz="1400" dirty="0"/>
              <a:t> </a:t>
            </a:r>
            <a:r>
              <a:rPr lang="zh-TW" altLang="en-US" sz="1400" dirty="0"/>
              <a:t>抓別人的 </a:t>
            </a:r>
            <a:r>
              <a:rPr lang="en-US" altLang="zh-TW" sz="1400" dirty="0"/>
              <a:t>3D </a:t>
            </a:r>
            <a:r>
              <a:rPr lang="zh-TW" altLang="en-US" sz="1400" dirty="0"/>
              <a:t>模型來列印之外，如果自己不會使用 </a:t>
            </a:r>
            <a:r>
              <a:rPr lang="en-US" altLang="zh-TW" sz="1400" dirty="0"/>
              <a:t>CAD</a:t>
            </a:r>
            <a:r>
              <a:rPr lang="zh-TW" altLang="en-US" sz="1400" dirty="0"/>
              <a:t>（</a:t>
            </a:r>
            <a:r>
              <a:rPr lang="en-US" altLang="zh-TW" sz="1400" dirty="0"/>
              <a:t>Computer Aided Design</a:t>
            </a:r>
            <a:r>
              <a:rPr lang="zh-TW" altLang="en-US" sz="1400" dirty="0"/>
              <a:t>）相關軟體，有能力自行設計想要的東西並列印出來，那麼 </a:t>
            </a:r>
            <a:r>
              <a:rPr lang="en-US" altLang="zh-TW" sz="1400" dirty="0"/>
              <a:t>3D </a:t>
            </a:r>
            <a:r>
              <a:rPr lang="zh-TW" altLang="en-US" sz="1400" dirty="0"/>
              <a:t>印表機真的只是個玩具而已，自行列印個衣夾出來，還不如走到巷口的雜貨店買 </a:t>
            </a:r>
            <a:r>
              <a:rPr lang="en-US" altLang="zh-TW" sz="1400" dirty="0"/>
              <a:t>1 </a:t>
            </a:r>
            <a:r>
              <a:rPr lang="zh-TW" altLang="en-US" sz="1400" dirty="0"/>
              <a:t>個，更便宜品質也更好</a:t>
            </a:r>
            <a:r>
              <a:rPr lang="zh-TW" altLang="en-US" sz="1400" dirty="0" smtClean="0"/>
              <a:t>。</a:t>
            </a:r>
            <a:endParaRPr lang="en-US" altLang="zh-TW" sz="1400" dirty="0" smtClean="0"/>
          </a:p>
          <a:p>
            <a:pPr algn="l" fontAlgn="base"/>
            <a:endParaRPr lang="zh-TW" altLang="en-US" sz="1400" dirty="0"/>
          </a:p>
          <a:p>
            <a:pPr algn="l" fontAlgn="base"/>
            <a:r>
              <a:rPr lang="zh-TW" altLang="en-US" sz="1400" dirty="0"/>
              <a:t>對於部分更為客製化的產品（齒模、紀念商品</a:t>
            </a:r>
            <a:r>
              <a:rPr lang="en-US" altLang="zh-TW" sz="1400" dirty="0"/>
              <a:t>……</a:t>
            </a:r>
            <a:r>
              <a:rPr lang="zh-TW" altLang="en-US" sz="1400" dirty="0"/>
              <a:t>），則是能夠以更低的成本製造（相反的，大量同質性高的產品適用傳統開模方式），一方面也是鼓勵文化創意產業的蓬勃發展。</a:t>
            </a:r>
          </a:p>
          <a:p>
            <a:endParaRPr lang="zh-TW" altLang="en-US" sz="1400" dirty="0"/>
          </a:p>
        </p:txBody>
      </p:sp>
      <p:sp>
        <p:nvSpPr>
          <p:cNvPr id="2" name="動作按鈕: 首頁 1">
            <a:hlinkClick r:id="" action="ppaction://hlinkshowjump?jump=firstslide" highlightClick="1"/>
          </p:cNvPr>
          <p:cNvSpPr/>
          <p:nvPr/>
        </p:nvSpPr>
        <p:spPr>
          <a:xfrm>
            <a:off x="7740352" y="5373216"/>
            <a:ext cx="792088" cy="6480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16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411760" y="476672"/>
            <a:ext cx="424847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/>
              <a:t>如何設計？</a:t>
            </a:r>
            <a:endParaRPr lang="en-US" altLang="zh-TW" sz="3200" dirty="0" smtClean="0"/>
          </a:p>
          <a:p>
            <a:pPr algn="ctr"/>
            <a:endParaRPr lang="en-US" altLang="zh-TW" sz="3200" dirty="0"/>
          </a:p>
          <a:p>
            <a:r>
              <a:rPr lang="en-US" altLang="zh-TW" sz="2800" spc="30" dirty="0">
                <a:solidFill>
                  <a:schemeClr val="tx2"/>
                </a:solidFill>
              </a:rPr>
              <a:t>1</a:t>
            </a:r>
            <a:r>
              <a:rPr lang="zh-TW" altLang="en-US" sz="2800" spc="30" dirty="0">
                <a:solidFill>
                  <a:schemeClr val="tx2"/>
                </a:solidFill>
              </a:rPr>
              <a:t>、</a:t>
            </a:r>
            <a:r>
              <a:rPr lang="en-US" altLang="zh-TW" sz="2800" spc="30" dirty="0" err="1">
                <a:solidFill>
                  <a:schemeClr val="tx2"/>
                </a:solidFill>
              </a:rPr>
              <a:t>Tinkercad</a:t>
            </a:r>
            <a:endParaRPr lang="en-US" altLang="zh-TW" sz="2800" spc="30" dirty="0">
              <a:solidFill>
                <a:schemeClr val="tx2"/>
              </a:solidFill>
            </a:endParaRPr>
          </a:p>
          <a:p>
            <a:r>
              <a:rPr lang="en-US" altLang="zh-TW" sz="2800" spc="30" dirty="0">
                <a:solidFill>
                  <a:schemeClr val="tx2"/>
                </a:solidFill>
              </a:rPr>
              <a:t>2</a:t>
            </a:r>
            <a:r>
              <a:rPr lang="zh-TW" altLang="en-US" sz="2800" spc="30" dirty="0">
                <a:solidFill>
                  <a:schemeClr val="tx2"/>
                </a:solidFill>
              </a:rPr>
              <a:t>、</a:t>
            </a:r>
            <a:r>
              <a:rPr lang="en-US" altLang="zh-TW" sz="2800" spc="30" dirty="0">
                <a:solidFill>
                  <a:schemeClr val="tx2"/>
                </a:solidFill>
              </a:rPr>
              <a:t>123D Design</a:t>
            </a:r>
          </a:p>
          <a:p>
            <a:r>
              <a:rPr lang="en-US" altLang="zh-TW" sz="2800" spc="30" dirty="0">
                <a:solidFill>
                  <a:schemeClr val="tx2"/>
                </a:solidFill>
              </a:rPr>
              <a:t>3</a:t>
            </a:r>
            <a:r>
              <a:rPr lang="zh-TW" altLang="en-US" sz="2800" spc="30" dirty="0">
                <a:solidFill>
                  <a:schemeClr val="tx2"/>
                </a:solidFill>
              </a:rPr>
              <a:t>、</a:t>
            </a:r>
            <a:r>
              <a:rPr lang="en-US" altLang="zh-TW" sz="2800" spc="30" dirty="0" err="1">
                <a:solidFill>
                  <a:schemeClr val="tx2"/>
                </a:solidFill>
              </a:rPr>
              <a:t>SketchUp</a:t>
            </a:r>
            <a:endParaRPr lang="en-US" altLang="zh-TW" sz="2800" spc="30" dirty="0">
              <a:solidFill>
                <a:schemeClr val="tx2"/>
              </a:solidFill>
            </a:endParaRPr>
          </a:p>
          <a:p>
            <a:r>
              <a:rPr lang="en-US" altLang="zh-TW" sz="2800" spc="30" dirty="0">
                <a:solidFill>
                  <a:schemeClr val="tx2"/>
                </a:solidFill>
              </a:rPr>
              <a:t>4</a:t>
            </a:r>
            <a:r>
              <a:rPr lang="zh-TW" altLang="en-US" sz="2800" spc="30" dirty="0">
                <a:solidFill>
                  <a:schemeClr val="tx2"/>
                </a:solidFill>
              </a:rPr>
              <a:t>、</a:t>
            </a:r>
            <a:r>
              <a:rPr lang="en-US" altLang="zh-TW" sz="2800" spc="30" dirty="0">
                <a:solidFill>
                  <a:schemeClr val="tx2"/>
                </a:solidFill>
              </a:rPr>
              <a:t>Blender</a:t>
            </a:r>
          </a:p>
          <a:p>
            <a:r>
              <a:rPr lang="en-US" altLang="zh-TW" sz="2800" spc="30" dirty="0">
                <a:solidFill>
                  <a:schemeClr val="tx2"/>
                </a:solidFill>
              </a:rPr>
              <a:t>5</a:t>
            </a:r>
            <a:r>
              <a:rPr lang="zh-TW" altLang="en-US" sz="2800" spc="30" dirty="0">
                <a:solidFill>
                  <a:schemeClr val="tx2"/>
                </a:solidFill>
              </a:rPr>
              <a:t>、</a:t>
            </a:r>
            <a:r>
              <a:rPr lang="en-US" altLang="zh-TW" sz="2800" spc="30" dirty="0" err="1">
                <a:solidFill>
                  <a:schemeClr val="tx2"/>
                </a:solidFill>
              </a:rPr>
              <a:t>Meshmixer</a:t>
            </a:r>
            <a:endParaRPr lang="en-US" altLang="zh-TW" sz="2800" spc="30" dirty="0">
              <a:solidFill>
                <a:schemeClr val="tx2"/>
              </a:solidFill>
            </a:endParaRPr>
          </a:p>
          <a:p>
            <a:r>
              <a:rPr lang="en-US" altLang="zh-TW" sz="2800" spc="30" dirty="0">
                <a:solidFill>
                  <a:schemeClr val="tx2"/>
                </a:solidFill>
              </a:rPr>
              <a:t>6</a:t>
            </a:r>
            <a:r>
              <a:rPr lang="zh-TW" altLang="en-US" sz="2800" spc="30" dirty="0">
                <a:solidFill>
                  <a:schemeClr val="tx2"/>
                </a:solidFill>
              </a:rPr>
              <a:t>、</a:t>
            </a:r>
            <a:r>
              <a:rPr lang="en-US" altLang="zh-TW" sz="2800" spc="30" dirty="0">
                <a:solidFill>
                  <a:schemeClr val="tx2"/>
                </a:solidFill>
              </a:rPr>
              <a:t>3Ds MAX</a:t>
            </a:r>
          </a:p>
          <a:p>
            <a:r>
              <a:rPr lang="en-US" altLang="zh-TW" sz="2800" spc="30" dirty="0">
                <a:solidFill>
                  <a:schemeClr val="tx2"/>
                </a:solidFill>
              </a:rPr>
              <a:t>7</a:t>
            </a:r>
            <a:r>
              <a:rPr lang="zh-TW" altLang="en-US" sz="2800" spc="30" dirty="0">
                <a:solidFill>
                  <a:schemeClr val="tx2"/>
                </a:solidFill>
              </a:rPr>
              <a:t>、</a:t>
            </a:r>
            <a:r>
              <a:rPr lang="en-US" altLang="zh-TW" sz="2800" spc="30" dirty="0">
                <a:solidFill>
                  <a:schemeClr val="tx2"/>
                </a:solidFill>
              </a:rPr>
              <a:t>MAYA</a:t>
            </a:r>
          </a:p>
          <a:p>
            <a:r>
              <a:rPr lang="en-US" altLang="zh-TW" sz="2800" spc="30" dirty="0" smtClean="0">
                <a:solidFill>
                  <a:schemeClr val="tx2"/>
                </a:solidFill>
              </a:rPr>
              <a:t>……</a:t>
            </a:r>
          </a:p>
          <a:p>
            <a:endParaRPr lang="en-US" altLang="zh-TW" sz="2800" spc="30" dirty="0">
              <a:solidFill>
                <a:schemeClr val="tx2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59632" y="5247209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我們將以不用安裝、免費好用的</a:t>
            </a:r>
            <a:r>
              <a:rPr lang="en-US" altLang="zh-TW" dirty="0" err="1" smtClean="0"/>
              <a:t>Tinkercad</a:t>
            </a:r>
            <a:r>
              <a:rPr lang="zh-TW" altLang="en-US" dirty="0" smtClean="0"/>
              <a:t>來學習基本的</a:t>
            </a:r>
            <a:r>
              <a:rPr lang="en-US" altLang="zh-TW" dirty="0" smtClean="0"/>
              <a:t>3D</a:t>
            </a:r>
            <a:r>
              <a:rPr lang="zh-TW" altLang="en-US" dirty="0" smtClean="0"/>
              <a:t>建模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48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5" y="548680"/>
            <a:ext cx="794857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0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791</TotalTime>
  <Words>1611</Words>
  <Application>Microsoft Office PowerPoint</Application>
  <PresentationFormat>如螢幕大小 (4:3)</PresentationFormat>
  <Paragraphs>76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1" baseType="lpstr">
      <vt:lpstr>微軟正黑體</vt:lpstr>
      <vt:lpstr>Arial</vt:lpstr>
      <vt:lpstr>Arial Narrow</vt:lpstr>
      <vt:lpstr>地平線</vt:lpstr>
      <vt:lpstr>什麼是3D列印？</vt:lpstr>
      <vt:lpstr>PowerPoint 簡報</vt:lpstr>
      <vt:lpstr>3d列印的原理</vt:lpstr>
      <vt:lpstr>3D列印的種類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SYNNEX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什麼是3D列印？</dc:title>
  <dc:creator>user</dc:creator>
  <cp:lastModifiedBy>user</cp:lastModifiedBy>
  <cp:revision>23</cp:revision>
  <dcterms:created xsi:type="dcterms:W3CDTF">2018-04-25T06:04:31Z</dcterms:created>
  <dcterms:modified xsi:type="dcterms:W3CDTF">2018-12-18T06:20:52Z</dcterms:modified>
</cp:coreProperties>
</file>