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81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787F7D7-9BEA-40B3-8411-809A958433D0}" type="datetimeFigureOut">
              <a:rPr lang="zh-TW" altLang="en-US" smtClean="0"/>
              <a:pPr/>
              <a:t>2018/10/16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73F583-EECE-4A2E-97E9-D0C02D86D2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7F7D7-9BEA-40B3-8411-809A958433D0}" type="datetimeFigureOut">
              <a:rPr lang="zh-TW" altLang="en-US" smtClean="0"/>
              <a:pPr/>
              <a:t>2018/10/16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F583-EECE-4A2E-97E9-D0C02D86D2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7F7D7-9BEA-40B3-8411-809A958433D0}" type="datetimeFigureOut">
              <a:rPr lang="zh-TW" altLang="en-US" smtClean="0"/>
              <a:pPr/>
              <a:t>2018/10/16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F583-EECE-4A2E-97E9-D0C02D86D2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7F7D7-9BEA-40B3-8411-809A958433D0}" type="datetimeFigureOut">
              <a:rPr lang="zh-TW" altLang="en-US" smtClean="0"/>
              <a:pPr/>
              <a:t>2018/10/16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F583-EECE-4A2E-97E9-D0C02D86D2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7F7D7-9BEA-40B3-8411-809A958433D0}" type="datetimeFigureOut">
              <a:rPr lang="zh-TW" altLang="en-US" smtClean="0"/>
              <a:pPr/>
              <a:t>2018/10/16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F583-EECE-4A2E-97E9-D0C02D86D2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7F7D7-9BEA-40B3-8411-809A958433D0}" type="datetimeFigureOut">
              <a:rPr lang="zh-TW" altLang="en-US" smtClean="0"/>
              <a:pPr/>
              <a:t>2018/10/16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F583-EECE-4A2E-97E9-D0C02D86D2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7F7D7-9BEA-40B3-8411-809A958433D0}" type="datetimeFigureOut">
              <a:rPr lang="zh-TW" altLang="en-US" smtClean="0"/>
              <a:pPr/>
              <a:t>2018/10/16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F583-EECE-4A2E-97E9-D0C02D86D2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7F7D7-9BEA-40B3-8411-809A958433D0}" type="datetimeFigureOut">
              <a:rPr lang="zh-TW" altLang="en-US" smtClean="0"/>
              <a:pPr/>
              <a:t>2018/10/16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F583-EECE-4A2E-97E9-D0C02D86D2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87F7D7-9BEA-40B3-8411-809A958433D0}" type="datetimeFigureOut">
              <a:rPr lang="zh-TW" altLang="en-US" smtClean="0"/>
              <a:pPr/>
              <a:t>2018/10/16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F583-EECE-4A2E-97E9-D0C02D86D2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787F7D7-9BEA-40B3-8411-809A958433D0}" type="datetimeFigureOut">
              <a:rPr lang="zh-TW" altLang="en-US" smtClean="0"/>
              <a:pPr/>
              <a:t>2018/10/16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73F583-EECE-4A2E-97E9-D0C02D86D2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787F7D7-9BEA-40B3-8411-809A958433D0}" type="datetimeFigureOut">
              <a:rPr lang="zh-TW" altLang="en-US" smtClean="0"/>
              <a:pPr/>
              <a:t>2018/10/16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73F583-EECE-4A2E-97E9-D0C02D86D29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787F7D7-9BEA-40B3-8411-809A958433D0}" type="datetimeFigureOut">
              <a:rPr lang="zh-TW" altLang="en-US" smtClean="0"/>
              <a:pPr/>
              <a:t>2018/10/16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73F583-EECE-4A2E-97E9-D0C02D86D2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1y_kfWUCFD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00232" y="2071678"/>
            <a:ext cx="5286412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AR</a:t>
            </a:r>
            <a:r>
              <a:rPr lang="zh-TW" altLang="en-US" sz="6600" dirty="0" smtClean="0"/>
              <a:t>檔案製作 </a:t>
            </a:r>
            <a:r>
              <a:rPr lang="en-US" altLang="zh-TW" sz="6600" dirty="0" smtClean="0">
                <a:solidFill>
                  <a:srgbClr val="FF0000"/>
                </a:solidFill>
              </a:rPr>
              <a:t>2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en-US" sz="3200" dirty="0" smtClean="0">
                <a:solidFill>
                  <a:srgbClr val="00B050"/>
                </a:solidFill>
              </a:rPr>
              <a:t> HP Reveal</a:t>
            </a:r>
            <a:r>
              <a:rPr lang="en-US" sz="3200" b="0" dirty="0" smtClean="0"/>
              <a:t/>
            </a:r>
            <a:br>
              <a:rPr lang="en-US" sz="3200" b="0" dirty="0" smtClean="0"/>
            </a:br>
            <a:r>
              <a:rPr lang="en-US" altLang="zh-TW" sz="3600" dirty="0" smtClean="0"/>
              <a:t>(</a:t>
            </a:r>
            <a:r>
              <a:rPr lang="en-US" altLang="zh-TW" sz="3600" b="0" dirty="0" err="1" smtClean="0">
                <a:solidFill>
                  <a:srgbClr val="00B050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aurasma</a:t>
            </a:r>
            <a:r>
              <a:rPr lang="en-US" altLang="zh-TW" sz="3600" b="0" dirty="0" smtClean="0"/>
              <a:t>)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9.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文字</a:t>
            </a:r>
            <a:r>
              <a:rPr lang="zh-TW" altLang="en-US" sz="2800" dirty="0" smtClean="0"/>
              <a:t>旁白說明的圖片出現後，再插入圖層新增一相關影片作為</a:t>
            </a:r>
            <a:r>
              <a:rPr lang="en-US" sz="2800" dirty="0" smtClean="0">
                <a:solidFill>
                  <a:srgbClr val="00B050"/>
                </a:solidFill>
              </a:rPr>
              <a:t>Overlays </a:t>
            </a:r>
            <a:r>
              <a:rPr lang="en-US" sz="2800" dirty="0" smtClean="0"/>
              <a:t>，</a:t>
            </a:r>
            <a:r>
              <a:rPr lang="zh-TW" altLang="en-US" sz="2800" dirty="0" smtClean="0"/>
              <a:t>以</a:t>
            </a:r>
            <a:r>
              <a:rPr lang="en-US" altLang="zh-TW" sz="2800" dirty="0" smtClean="0">
                <a:solidFill>
                  <a:srgbClr val="00B050"/>
                </a:solidFill>
              </a:rPr>
              <a:t>mp4</a:t>
            </a:r>
            <a:r>
              <a:rPr lang="zh-TW" altLang="en-US" sz="2800" dirty="0" smtClean="0"/>
              <a:t>為佳</a:t>
            </a:r>
            <a:r>
              <a:rPr lang="en-US" sz="2800" dirty="0" smtClean="0"/>
              <a:t> 。 </a:t>
            </a:r>
            <a:endParaRPr lang="zh-TW" altLang="en-US" sz="28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296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橢圓 7"/>
          <p:cNvSpPr/>
          <p:nvPr/>
        </p:nvSpPr>
        <p:spPr>
          <a:xfrm>
            <a:off x="5429256" y="2786058"/>
            <a:ext cx="1571636" cy="171451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57224" y="5357826"/>
            <a:ext cx="1928826" cy="2143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2786050" y="3857628"/>
            <a:ext cx="2643206" cy="153591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10.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影</a:t>
            </a:r>
            <a:r>
              <a:rPr lang="zh-TW" altLang="en-US" sz="2800" dirty="0" smtClean="0"/>
              <a:t>片匯入， 命名</a:t>
            </a:r>
            <a:r>
              <a:rPr lang="en-US" altLang="zh-TW" sz="2800" dirty="0" smtClean="0">
                <a:solidFill>
                  <a:srgbClr val="00B050"/>
                </a:solidFill>
              </a:rPr>
              <a:t>name</a:t>
            </a:r>
            <a:r>
              <a:rPr lang="zh-TW" altLang="en-US" sz="2800" dirty="0" smtClean="0"/>
              <a:t>後， 按</a:t>
            </a:r>
            <a:r>
              <a:rPr lang="en-US" altLang="zh-TW" sz="2800" dirty="0" smtClean="0">
                <a:solidFill>
                  <a:srgbClr val="00B050"/>
                </a:solidFill>
              </a:rPr>
              <a:t>Save</a:t>
            </a:r>
            <a:r>
              <a:rPr lang="zh-TW" altLang="en-US" sz="2800" dirty="0" smtClean="0"/>
              <a:t>鍵。 </a:t>
            </a:r>
            <a:endParaRPr lang="zh-TW" altLang="en-U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1714480" y="2500306"/>
            <a:ext cx="2286016" cy="2143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429388" y="5214950"/>
            <a:ext cx="571504" cy="50006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3714744" y="2714620"/>
            <a:ext cx="2714644" cy="257176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011222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11.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進入</a:t>
            </a:r>
            <a:r>
              <a:rPr lang="en-US" sz="2800" dirty="0" smtClean="0">
                <a:solidFill>
                  <a:srgbClr val="00B050"/>
                </a:solidFill>
              </a:rPr>
              <a:t>Edit Overlays </a:t>
            </a:r>
            <a:r>
              <a:rPr lang="en-US" sz="2800" dirty="0" smtClean="0">
                <a:solidFill>
                  <a:schemeClr val="tx1"/>
                </a:solidFill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</a:rPr>
              <a:t>影片已出現並可調整大小</a:t>
            </a:r>
            <a:r>
              <a:rPr lang="en-US" sz="2800" dirty="0" smtClean="0">
                <a:solidFill>
                  <a:schemeClr val="tx1"/>
                </a:solidFill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</a:rPr>
              <a:t>選擇</a:t>
            </a:r>
            <a:r>
              <a:rPr lang="en-US" sz="2800" dirty="0" smtClean="0">
                <a:solidFill>
                  <a:srgbClr val="00B050"/>
                </a:solidFill>
              </a:rPr>
              <a:t>Overlays</a:t>
            </a:r>
            <a:r>
              <a:rPr lang="zh-TW" altLang="en-US" sz="2800" dirty="0" smtClean="0">
                <a:solidFill>
                  <a:srgbClr val="00B050"/>
                </a:solidFill>
              </a:rPr>
              <a:t> </a:t>
            </a:r>
            <a:r>
              <a:rPr lang="en-US" altLang="zh-TW" sz="2800" dirty="0" smtClean="0">
                <a:solidFill>
                  <a:srgbClr val="00B050"/>
                </a:solidFill>
              </a:rPr>
              <a:t>2 </a:t>
            </a:r>
            <a:r>
              <a:rPr lang="zh-TW" altLang="en-US" sz="2800" dirty="0" smtClean="0">
                <a:solidFill>
                  <a:srgbClr val="00B050"/>
                </a:solidFill>
              </a:rPr>
              <a:t>，</a:t>
            </a:r>
            <a:r>
              <a:rPr lang="zh-TW" altLang="en-US" sz="2800" dirty="0" smtClean="0">
                <a:solidFill>
                  <a:schemeClr val="tx1"/>
                </a:solidFill>
              </a:rPr>
              <a:t>點選</a:t>
            </a:r>
            <a:r>
              <a:rPr lang="en-US" altLang="zh-TW" sz="2800" dirty="0" smtClean="0">
                <a:solidFill>
                  <a:srgbClr val="00B050"/>
                </a:solidFill>
              </a:rPr>
              <a:t>Add Actions</a:t>
            </a:r>
            <a:r>
              <a:rPr lang="zh-TW" altLang="en-US" sz="2800" dirty="0" smtClean="0">
                <a:solidFill>
                  <a:schemeClr val="tx1"/>
                </a:solidFill>
              </a:rPr>
              <a:t>建立互動。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35824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3143240" y="2500306"/>
            <a:ext cx="1143008" cy="28575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429256" y="4357694"/>
            <a:ext cx="1571636" cy="19288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上-下雙向箭號 12"/>
          <p:cNvSpPr/>
          <p:nvPr/>
        </p:nvSpPr>
        <p:spPr>
          <a:xfrm>
            <a:off x="3500430" y="3571876"/>
            <a:ext cx="142876" cy="571504"/>
          </a:xfrm>
          <a:prstGeom prst="up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左-右雙向箭號 13"/>
          <p:cNvSpPr/>
          <p:nvPr/>
        </p:nvSpPr>
        <p:spPr>
          <a:xfrm>
            <a:off x="2214546" y="4786322"/>
            <a:ext cx="571504" cy="142876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6072198" y="5500702"/>
            <a:ext cx="1143008" cy="35719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011222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12.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可</a:t>
            </a:r>
            <a:r>
              <a:rPr lang="zh-TW" altLang="en-US" sz="2800" dirty="0" smtClean="0"/>
              <a:t>選擇</a:t>
            </a:r>
            <a:r>
              <a:rPr lang="en-US" altLang="zh-TW" sz="2800" dirty="0" smtClean="0">
                <a:solidFill>
                  <a:srgbClr val="00B050"/>
                </a:solidFill>
              </a:rPr>
              <a:t>When Overlay is double-tapped</a:t>
            </a:r>
            <a:r>
              <a:rPr lang="zh-TW" altLang="en-US" sz="2800" dirty="0" smtClean="0"/>
              <a:t>，此即表示設定當我們點二次該圖層時， 可進入下一層動態影片。 </a:t>
            </a:r>
            <a:endParaRPr lang="zh-TW" altLang="en-US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42968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143240" y="2143116"/>
            <a:ext cx="2714644" cy="2857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13.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繼續點選</a:t>
            </a:r>
            <a:r>
              <a:rPr lang="en-US" altLang="zh-TW" sz="2800" dirty="0" smtClean="0">
                <a:solidFill>
                  <a:srgbClr val="00B050"/>
                </a:solidFill>
                <a:latin typeface="+mj-ea"/>
              </a:rPr>
              <a:t>Add Action &gt; Start an Overlay &gt;</a:t>
            </a:r>
            <a:r>
              <a:rPr lang="en-US" sz="2800" b="0" dirty="0" smtClean="0">
                <a:solidFill>
                  <a:srgbClr val="00B050"/>
                </a:solidFill>
              </a:rPr>
              <a:t> Add Overlays </a:t>
            </a:r>
            <a:r>
              <a:rPr lang="en-US" altLang="zh-TW" sz="2800" dirty="0" smtClean="0">
                <a:solidFill>
                  <a:srgbClr val="00B050"/>
                </a:solidFill>
                <a:latin typeface="+mj-ea"/>
              </a:rPr>
              <a:t>&gt;</a:t>
            </a:r>
            <a:r>
              <a:rPr lang="zh-TW" altLang="en-US" sz="2800" dirty="0" smtClean="0">
                <a:solidFill>
                  <a:srgbClr val="00B050"/>
                </a:solidFill>
                <a:latin typeface="+mj-ea"/>
              </a:rPr>
              <a:t>企鵝家族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</a:rPr>
              <a:t>(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範例檔</a:t>
            </a:r>
            <a:r>
              <a:rPr lang="en-US" altLang="zh-TW" sz="2800" dirty="0" smtClean="0">
                <a:solidFill>
                  <a:srgbClr val="00B050"/>
                </a:solidFill>
                <a:latin typeface="+mj-ea"/>
              </a:rPr>
              <a:t>)&gt;Done&gt;Save</a:t>
            </a:r>
            <a:endParaRPr lang="zh-TW" altLang="en-US" sz="2800" dirty="0">
              <a:solidFill>
                <a:srgbClr val="00B05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2968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3214678" y="2143116"/>
            <a:ext cx="2714644" cy="150019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14.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回到</a:t>
            </a:r>
            <a:r>
              <a:rPr lang="en-US" sz="2800" dirty="0" smtClean="0">
                <a:solidFill>
                  <a:srgbClr val="00B050"/>
                </a:solidFill>
              </a:rPr>
              <a:t>Edit Overlays ，</a:t>
            </a:r>
            <a:r>
              <a:rPr lang="zh-TW" altLang="en-US" sz="2800" dirty="0" smtClean="0">
                <a:solidFill>
                  <a:schemeClr val="tx1"/>
                </a:solidFill>
              </a:rPr>
              <a:t>選擇</a:t>
            </a:r>
            <a:r>
              <a:rPr lang="en-US" sz="2800" dirty="0" smtClean="0">
                <a:solidFill>
                  <a:srgbClr val="00B050"/>
                </a:solidFill>
              </a:rPr>
              <a:t>Overlays</a:t>
            </a:r>
            <a:r>
              <a:rPr lang="zh-TW" altLang="en-US" sz="2800" dirty="0" smtClean="0">
                <a:solidFill>
                  <a:srgbClr val="00B050"/>
                </a:solidFill>
              </a:rPr>
              <a:t> </a:t>
            </a:r>
            <a:r>
              <a:rPr lang="en-US" altLang="zh-TW" sz="2800" dirty="0" smtClean="0">
                <a:solidFill>
                  <a:srgbClr val="00B050"/>
                </a:solidFill>
              </a:rPr>
              <a:t>1 </a:t>
            </a:r>
            <a:r>
              <a:rPr lang="zh-TW" altLang="en-US" sz="2800" dirty="0" smtClean="0">
                <a:solidFill>
                  <a:schemeClr val="tx1"/>
                </a:solidFill>
              </a:rPr>
              <a:t>。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42968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5429256" y="2928934"/>
            <a:ext cx="1500198" cy="18573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214678" y="2143116"/>
            <a:ext cx="1214446" cy="28575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68412"/>
          </a:xfrm>
        </p:spPr>
        <p:txBody>
          <a:bodyPr>
            <a:noAutofit/>
          </a:bodyPr>
          <a:lstStyle/>
          <a:p>
            <a:r>
              <a:rPr lang="zh-TW" altLang="en-US" sz="25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500" dirty="0" smtClean="0">
                <a:solidFill>
                  <a:srgbClr val="FF0000"/>
                </a:solidFill>
                <a:latin typeface="+mj-ea"/>
              </a:rPr>
              <a:t>15.</a:t>
            </a:r>
            <a:r>
              <a:rPr lang="zh-TW" altLang="en-US" sz="2500" dirty="0" smtClean="0">
                <a:solidFill>
                  <a:schemeClr val="tx1"/>
                </a:solidFill>
              </a:rPr>
              <a:t>點選</a:t>
            </a:r>
            <a:r>
              <a:rPr lang="en-US" sz="2500" dirty="0" smtClean="0">
                <a:solidFill>
                  <a:srgbClr val="00B050"/>
                </a:solidFill>
              </a:rPr>
              <a:t>Initially hidden</a:t>
            </a:r>
            <a:r>
              <a:rPr lang="zh-TW" altLang="en-US" sz="2500" dirty="0" smtClean="0">
                <a:solidFill>
                  <a:schemeClr val="tx1"/>
                </a:solidFill>
              </a:rPr>
              <a:t>將影像檔企鵝家族圖層設定初始隱藏，也就是一開始不會出現，點二次圖層後才會開始播放</a:t>
            </a:r>
            <a:r>
              <a:rPr lang="en-US" altLang="zh-TW" sz="2500" dirty="0" smtClean="0">
                <a:solidFill>
                  <a:schemeClr val="accent1"/>
                </a:solidFill>
              </a:rPr>
              <a:t>AR</a:t>
            </a:r>
            <a:r>
              <a:rPr lang="zh-TW" altLang="en-US" sz="2500" dirty="0" smtClean="0">
                <a:solidFill>
                  <a:schemeClr val="tx1"/>
                </a:solidFill>
              </a:rPr>
              <a:t>影片檔</a:t>
            </a:r>
            <a:r>
              <a:rPr lang="en-US" sz="2500" dirty="0" smtClean="0">
                <a:solidFill>
                  <a:schemeClr val="tx1"/>
                </a:solidFill>
              </a:rPr>
              <a:t> ， </a:t>
            </a:r>
            <a:r>
              <a:rPr lang="zh-TW" altLang="en-US" sz="2500" dirty="0" smtClean="0">
                <a:solidFill>
                  <a:schemeClr val="tx1"/>
                </a:solidFill>
              </a:rPr>
              <a:t>再點選</a:t>
            </a:r>
            <a:r>
              <a:rPr lang="en-US" altLang="zh-TW" sz="2500" dirty="0" smtClean="0">
                <a:solidFill>
                  <a:srgbClr val="00B050"/>
                </a:solidFill>
              </a:rPr>
              <a:t>Add Actions</a:t>
            </a:r>
            <a:r>
              <a:rPr lang="zh-TW" altLang="en-US" sz="2500" dirty="0" smtClean="0">
                <a:solidFill>
                  <a:schemeClr val="tx1"/>
                </a:solidFill>
              </a:rPr>
              <a:t>建立互動。</a:t>
            </a:r>
            <a:endParaRPr lang="zh-TW" altLang="en-US" sz="25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0112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5429256" y="4143380"/>
            <a:ext cx="714380" cy="35719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6286512" y="4429132"/>
            <a:ext cx="714380" cy="285752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16.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這個圖層我們設定連結相關網頁，可</a:t>
            </a:r>
            <a:r>
              <a:rPr lang="zh-TW" altLang="en-US" sz="2800" dirty="0" smtClean="0"/>
              <a:t>選擇</a:t>
            </a:r>
            <a:r>
              <a:rPr lang="en-US" altLang="zh-TW" sz="2800" dirty="0" smtClean="0">
                <a:solidFill>
                  <a:srgbClr val="00B050"/>
                </a:solidFill>
              </a:rPr>
              <a:t>When Overlay is double-tapped(</a:t>
            </a:r>
            <a:r>
              <a:rPr lang="zh-TW" altLang="en-US" sz="2800" dirty="0" smtClean="0">
                <a:solidFill>
                  <a:srgbClr val="00B050"/>
                </a:solidFill>
              </a:rPr>
              <a:t>表示當我們點二次該圖層時， 可進入下一階段連結相關網頁</a:t>
            </a:r>
            <a:r>
              <a:rPr lang="en-US" altLang="zh-TW" sz="2800" dirty="0" smtClean="0">
                <a:solidFill>
                  <a:srgbClr val="00B050"/>
                </a:solidFill>
              </a:rPr>
              <a:t>)</a:t>
            </a:r>
            <a:r>
              <a:rPr lang="zh-TW" altLang="en-US" sz="2800" dirty="0" smtClean="0"/>
              <a:t>。 </a:t>
            </a:r>
            <a:endParaRPr lang="zh-TW" altLang="en-US" sz="28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81138"/>
            <a:ext cx="8429684" cy="50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143240" y="2285992"/>
            <a:ext cx="2714644" cy="21431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17.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繼續點選</a:t>
            </a:r>
            <a:r>
              <a:rPr lang="en-US" altLang="zh-TW" sz="2800" dirty="0" smtClean="0">
                <a:solidFill>
                  <a:srgbClr val="00B050"/>
                </a:solidFill>
                <a:latin typeface="+mj-ea"/>
              </a:rPr>
              <a:t>Add Action &gt; Load a URL &gt;</a:t>
            </a:r>
            <a:br>
              <a:rPr lang="en-US" altLang="zh-TW" sz="2800" dirty="0" smtClean="0">
                <a:solidFill>
                  <a:srgbClr val="00B050"/>
                </a:solidFill>
                <a:latin typeface="+mj-ea"/>
              </a:rPr>
            </a:br>
            <a:r>
              <a:rPr lang="zh-TW" altLang="en-US" sz="2800" dirty="0" smtClean="0">
                <a:solidFill>
                  <a:srgbClr val="00B050"/>
                </a:solidFill>
                <a:latin typeface="+mj-ea"/>
              </a:rPr>
              <a:t>貼上</a:t>
            </a:r>
            <a:r>
              <a:rPr lang="en-US" sz="2800" b="0" dirty="0" smtClean="0">
                <a:solidFill>
                  <a:srgbClr val="00B050"/>
                </a:solidFill>
              </a:rPr>
              <a:t> </a:t>
            </a:r>
            <a:r>
              <a:rPr lang="en-US" altLang="zh-TW" sz="1800" dirty="0" smtClean="0">
                <a:hlinkClick r:id="rId2"/>
              </a:rPr>
              <a:t>https://www.youtube.com/watch?v=1y_kfWUCFDQ</a:t>
            </a:r>
            <a:r>
              <a:rPr lang="en-US" altLang="zh-TW" sz="1800" dirty="0" smtClean="0">
                <a:solidFill>
                  <a:schemeClr val="accent3"/>
                </a:solidFill>
              </a:rPr>
              <a:t>(</a:t>
            </a:r>
            <a:r>
              <a:rPr lang="zh-TW" altLang="en-US" sz="1800" dirty="0" smtClean="0">
                <a:solidFill>
                  <a:schemeClr val="accent3"/>
                </a:solidFill>
              </a:rPr>
              <a:t>選擇一相關主題網頁</a:t>
            </a:r>
            <a:r>
              <a:rPr lang="en-US" altLang="zh-TW" sz="1800" dirty="0" smtClean="0">
                <a:solidFill>
                  <a:schemeClr val="accent3"/>
                </a:solidFill>
              </a:rPr>
              <a:t>)</a:t>
            </a:r>
            <a:r>
              <a:rPr lang="en-US" altLang="zh-TW" sz="2800" dirty="0" smtClean="0">
                <a:solidFill>
                  <a:srgbClr val="00B050"/>
                </a:solidFill>
                <a:latin typeface="+mj-ea"/>
              </a:rPr>
              <a:t>&gt;Save</a:t>
            </a:r>
            <a:endParaRPr lang="zh-TW" altLang="en-US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842968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214678" y="2071678"/>
            <a:ext cx="2643206" cy="10001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286380" y="6072206"/>
            <a:ext cx="357190" cy="35719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18.</a:t>
            </a:r>
            <a:r>
              <a:rPr lang="zh-TW" altLang="en-US" sz="2800" dirty="0" smtClean="0"/>
              <a:t>完成各項設定後記得按下</a:t>
            </a:r>
            <a:r>
              <a:rPr lang="en-US" altLang="zh-TW" sz="2800" dirty="0" smtClean="0">
                <a:solidFill>
                  <a:srgbClr val="00B050"/>
                </a:solidFill>
              </a:rPr>
              <a:t>Save</a:t>
            </a:r>
            <a:r>
              <a:rPr lang="zh-TW" altLang="en-US" sz="2800" dirty="0" smtClean="0"/>
              <a:t>鍵，儲存我們的各種連結與設定。 </a:t>
            </a:r>
            <a:endParaRPr lang="zh-TW" altLang="en-US" sz="2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01122" cy="52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5786446" y="2285992"/>
            <a:ext cx="642942" cy="50006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進入自己專屬的網頁，點選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</a:rPr>
              <a:t>”</a:t>
            </a:r>
            <a:r>
              <a:rPr lang="en-US" altLang="zh-TW" sz="2800" dirty="0" smtClean="0">
                <a:solidFill>
                  <a:srgbClr val="00B050"/>
                </a:solidFill>
                <a:latin typeface="+mj-ea"/>
              </a:rPr>
              <a:t>Create New Aura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</a:rPr>
              <a:t>”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建一新的</a:t>
            </a:r>
            <a:r>
              <a:rPr lang="en-US" altLang="zh-TW" sz="2800" dirty="0" smtClean="0">
                <a:solidFill>
                  <a:schemeClr val="accent1"/>
                </a:solidFill>
                <a:latin typeface="+mj-ea"/>
              </a:rPr>
              <a:t>AR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檔案。 </a:t>
            </a:r>
            <a:endParaRPr lang="zh-TW" altLang="en-US" sz="2800" dirty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81138"/>
            <a:ext cx="8429684" cy="509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7358082" y="2071678"/>
            <a:ext cx="1500198" cy="35719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19.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再按</a:t>
            </a:r>
            <a:r>
              <a:rPr lang="en-US" altLang="zh-TW" sz="2800" dirty="0" smtClean="0">
                <a:solidFill>
                  <a:srgbClr val="00B050"/>
                </a:solidFill>
                <a:latin typeface="+mj-ea"/>
              </a:rPr>
              <a:t>next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。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50112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8143900" y="2071678"/>
            <a:ext cx="500066" cy="35719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20.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進入</a:t>
            </a:r>
            <a:r>
              <a:rPr lang="en-US" altLang="zh-TW" sz="2800" dirty="0" smtClean="0">
                <a:solidFill>
                  <a:srgbClr val="00B050"/>
                </a:solidFill>
                <a:latin typeface="+mj-ea"/>
              </a:rPr>
              <a:t>Edit  Aura 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，按</a:t>
            </a:r>
            <a:r>
              <a:rPr lang="en-US" altLang="zh-TW" sz="2800" dirty="0" err="1" smtClean="0">
                <a:solidFill>
                  <a:srgbClr val="00B050"/>
                </a:solidFill>
                <a:latin typeface="+mj-ea"/>
              </a:rPr>
              <a:t>Unshare</a:t>
            </a:r>
            <a:r>
              <a:rPr lang="en-US" altLang="zh-TW" sz="2800" dirty="0" smtClean="0">
                <a:solidFill>
                  <a:srgbClr val="00B050"/>
                </a:solidFill>
                <a:latin typeface="+mj-ea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或</a:t>
            </a:r>
            <a:r>
              <a:rPr lang="en-US" altLang="zh-TW" sz="2800" dirty="0" smtClean="0">
                <a:solidFill>
                  <a:srgbClr val="00B050"/>
                </a:solidFill>
                <a:latin typeface="+mj-ea"/>
              </a:rPr>
              <a:t>close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。</a:t>
            </a:r>
            <a:endParaRPr lang="zh-TW" altLang="en-US" sz="28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501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6429388" y="2071678"/>
            <a:ext cx="642942" cy="50006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429256" y="2071678"/>
            <a:ext cx="571504" cy="50006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57158" y="357166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b="1" dirty="0" smtClean="0">
                <a:solidFill>
                  <a:srgbClr val="FF0000"/>
                </a:solidFill>
                <a:latin typeface="+mj-ea"/>
              </a:rPr>
              <a:t>21.</a:t>
            </a:r>
            <a:r>
              <a:rPr lang="zh-TW" altLang="en-US" sz="2800" b="1" dirty="0" smtClean="0">
                <a:latin typeface="+mj-ea"/>
              </a:rPr>
              <a:t>進入</a:t>
            </a:r>
            <a:r>
              <a:rPr lang="zh-TW" altLang="en-US" sz="2800" b="1" dirty="0" smtClean="0"/>
              <a:t>出現</a:t>
            </a:r>
            <a:r>
              <a:rPr lang="en-US" altLang="zh-TW" sz="2800" b="1" dirty="0" smtClean="0">
                <a:solidFill>
                  <a:srgbClr val="00B050"/>
                </a:solidFill>
              </a:rPr>
              <a:t>my auras</a:t>
            </a:r>
            <a:r>
              <a:rPr lang="zh-TW" altLang="en-US" sz="2800" b="1" dirty="0" smtClean="0"/>
              <a:t>的畫面，點選</a:t>
            </a:r>
            <a:r>
              <a:rPr lang="en-US" altLang="zh-TW" sz="2800" b="1" dirty="0" smtClean="0">
                <a:solidFill>
                  <a:srgbClr val="00B050"/>
                </a:solidFill>
              </a:rPr>
              <a:t>trigger</a:t>
            </a:r>
            <a:r>
              <a:rPr lang="zh-TW" altLang="en-US" sz="2800" b="1" dirty="0" smtClean="0"/>
              <a:t>圖片，此時圖片處於</a:t>
            </a:r>
            <a:r>
              <a:rPr lang="en-US" altLang="zh-TW" sz="2800" b="1" dirty="0" smtClean="0">
                <a:solidFill>
                  <a:srgbClr val="00B050"/>
                </a:solidFill>
              </a:rPr>
              <a:t>private</a:t>
            </a:r>
            <a:r>
              <a:rPr lang="zh-TW" altLang="en-US" sz="2800" b="1" dirty="0" smtClean="0"/>
              <a:t>狀態，接著按</a:t>
            </a:r>
            <a:r>
              <a:rPr lang="en-US" altLang="zh-TW" sz="2800" b="1" dirty="0" smtClean="0">
                <a:solidFill>
                  <a:srgbClr val="00B050"/>
                </a:solidFill>
              </a:rPr>
              <a:t>edit</a:t>
            </a:r>
            <a:r>
              <a:rPr lang="zh-TW" altLang="en-US" sz="2800" b="1" dirty="0" smtClean="0"/>
              <a:t>鍵。</a:t>
            </a:r>
            <a:endParaRPr lang="zh-TW" altLang="en-US" sz="2800" b="1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8" y="1481138"/>
            <a:ext cx="80500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橢圓 7"/>
          <p:cNvSpPr/>
          <p:nvPr/>
        </p:nvSpPr>
        <p:spPr>
          <a:xfrm>
            <a:off x="4786314" y="2000240"/>
            <a:ext cx="714380" cy="35719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500562" y="2928934"/>
            <a:ext cx="2071702" cy="21431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7572396" y="2500306"/>
            <a:ext cx="428628" cy="4286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22.</a:t>
            </a:r>
            <a:r>
              <a:rPr lang="zh-TW" altLang="en-US" sz="2800" dirty="0" smtClean="0"/>
              <a:t>按</a:t>
            </a:r>
            <a:r>
              <a:rPr lang="en-US" altLang="zh-TW" sz="2800" dirty="0" smtClean="0">
                <a:solidFill>
                  <a:srgbClr val="00B050"/>
                </a:solidFill>
              </a:rPr>
              <a:t>next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8001024" y="2143116"/>
            <a:ext cx="500066" cy="4286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23.</a:t>
            </a:r>
            <a:r>
              <a:rPr lang="zh-TW" altLang="en-US" sz="2800" dirty="0" smtClean="0">
                <a:solidFill>
                  <a:schemeClr val="tx1"/>
                </a:solidFill>
              </a:rPr>
              <a:t>再</a:t>
            </a:r>
            <a:r>
              <a:rPr lang="zh-TW" altLang="en-US" sz="2800" dirty="0" smtClean="0"/>
              <a:t>按</a:t>
            </a:r>
            <a:r>
              <a:rPr lang="en-US" altLang="zh-TW" sz="2800" dirty="0" smtClean="0">
                <a:solidFill>
                  <a:srgbClr val="00B050"/>
                </a:solidFill>
              </a:rPr>
              <a:t>next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1537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8001024" y="2000240"/>
            <a:ext cx="571504" cy="5715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24.</a:t>
            </a:r>
            <a:r>
              <a:rPr lang="zh-TW" altLang="en-US" sz="2800" dirty="0" smtClean="0"/>
              <a:t>按</a:t>
            </a:r>
            <a:r>
              <a:rPr lang="en-US" altLang="zh-TW" sz="2800" dirty="0" smtClean="0">
                <a:solidFill>
                  <a:srgbClr val="00B050"/>
                </a:solidFill>
              </a:rPr>
              <a:t>Share</a:t>
            </a:r>
            <a:r>
              <a:rPr lang="zh-TW" altLang="en-US" sz="2800" dirty="0" smtClean="0"/>
              <a:t>鍵，讓檔案成為分享狀態。 </a:t>
            </a:r>
            <a:endParaRPr lang="zh-TW" altLang="en-US" sz="2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35824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6429388" y="2071678"/>
            <a:ext cx="714380" cy="5715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3100" dirty="0" smtClean="0">
                <a:solidFill>
                  <a:srgbClr val="FF0000"/>
                </a:solidFill>
              </a:rPr>
              <a:t>步驟</a:t>
            </a:r>
            <a:r>
              <a:rPr lang="en-US" altLang="zh-TW" sz="3100" dirty="0" smtClean="0">
                <a:solidFill>
                  <a:srgbClr val="FF0000"/>
                </a:solidFill>
              </a:rPr>
              <a:t>25.</a:t>
            </a:r>
            <a:r>
              <a:rPr lang="zh-TW" altLang="en-US" sz="3100" dirty="0" smtClean="0">
                <a:solidFill>
                  <a:schemeClr val="tx1"/>
                </a:solidFill>
              </a:rPr>
              <a:t>頁面上方出現綠色的儲存成功視窗，顯示檔案儲存並分享成功，此時圖片處於</a:t>
            </a:r>
            <a:r>
              <a:rPr lang="en-US" altLang="zh-TW" sz="3100" dirty="0" smtClean="0">
                <a:solidFill>
                  <a:srgbClr val="00B050"/>
                </a:solidFill>
              </a:rPr>
              <a:t>public</a:t>
            </a:r>
            <a:r>
              <a:rPr lang="zh-TW" altLang="en-US" sz="3100" dirty="0" smtClean="0">
                <a:solidFill>
                  <a:schemeClr val="tx1"/>
                </a:solidFill>
              </a:rPr>
              <a:t>狀態，將可使用手機</a:t>
            </a:r>
            <a:r>
              <a:rPr lang="en-US" altLang="zh-TW" sz="3100" dirty="0" smtClean="0">
                <a:solidFill>
                  <a:srgbClr val="00B050"/>
                </a:solidFill>
              </a:rPr>
              <a:t>app</a:t>
            </a:r>
            <a:r>
              <a:rPr lang="zh-TW" altLang="en-US" sz="3100" dirty="0" smtClean="0">
                <a:solidFill>
                  <a:schemeClr val="tx1"/>
                </a:solidFill>
              </a:rPr>
              <a:t>觀看並連結更豐富多樣的</a:t>
            </a:r>
            <a:r>
              <a:rPr lang="en-US" altLang="zh-TW" sz="3100" dirty="0" smtClean="0">
                <a:solidFill>
                  <a:schemeClr val="accent1"/>
                </a:solidFill>
              </a:rPr>
              <a:t>AR</a:t>
            </a:r>
            <a:r>
              <a:rPr lang="zh-TW" altLang="en-US" sz="3100" dirty="0" smtClean="0">
                <a:solidFill>
                  <a:schemeClr val="tx1"/>
                </a:solidFill>
              </a:rPr>
              <a:t>影像。 </a:t>
            </a:r>
            <a:endParaRPr lang="zh-TW" altLang="en-US" sz="31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8501122" cy="488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4572000" y="5072074"/>
            <a:ext cx="2000264" cy="42862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2.</a:t>
            </a:r>
            <a:r>
              <a:rPr lang="zh-TW" altLang="en-US" sz="2800" dirty="0" smtClean="0"/>
              <a:t>點選框內</a:t>
            </a:r>
            <a:r>
              <a:rPr lang="en-US" altLang="zh-TW" sz="2800" dirty="0" smtClean="0">
                <a:solidFill>
                  <a:srgbClr val="00B050"/>
                </a:solidFill>
              </a:rPr>
              <a:t>+</a:t>
            </a:r>
            <a:r>
              <a:rPr lang="zh-TW" altLang="en-US" sz="2800" dirty="0" smtClean="0"/>
              <a:t>號，加入一張驅動圖片</a:t>
            </a:r>
            <a:r>
              <a:rPr lang="en-US" altLang="zh-TW" sz="2800" dirty="0" smtClean="0"/>
              <a:t>(</a:t>
            </a:r>
            <a:r>
              <a:rPr lang="en-US" altLang="zh-TW" sz="2800" dirty="0" smtClean="0">
                <a:solidFill>
                  <a:srgbClr val="00B050"/>
                </a:solidFill>
              </a:rPr>
              <a:t>Trigger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，此張圖片將成為我們驅動</a:t>
            </a:r>
            <a:r>
              <a:rPr lang="en-US" altLang="zh-TW" sz="2800" dirty="0" smtClean="0">
                <a:solidFill>
                  <a:schemeClr val="accent1"/>
                </a:solidFill>
              </a:rPr>
              <a:t>AR</a:t>
            </a:r>
            <a:r>
              <a:rPr lang="zh-TW" altLang="en-US" sz="2800" dirty="0" smtClean="0"/>
              <a:t>影像的開關。 </a:t>
            </a:r>
            <a:endParaRPr lang="zh-TW" alt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81138"/>
            <a:ext cx="8429684" cy="501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4071934" y="3357562"/>
            <a:ext cx="1000132" cy="100013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3.</a:t>
            </a:r>
            <a:r>
              <a:rPr lang="zh-TW" altLang="en-US" sz="2800" dirty="0" smtClean="0"/>
              <a:t>點選 </a:t>
            </a:r>
            <a:r>
              <a:rPr lang="en-US" altLang="zh-TW" sz="2800" dirty="0" smtClean="0">
                <a:solidFill>
                  <a:srgbClr val="00B050"/>
                </a:solidFill>
              </a:rPr>
              <a:t>Browse</a:t>
            </a:r>
            <a:r>
              <a:rPr lang="zh-TW" altLang="en-US" sz="2800" dirty="0" smtClean="0"/>
              <a:t>選擇一張主題相關圖片並命名</a:t>
            </a:r>
            <a:r>
              <a:rPr lang="en-US" altLang="zh-TW" sz="2800" dirty="0" smtClean="0">
                <a:solidFill>
                  <a:srgbClr val="00B050"/>
                </a:solidFill>
              </a:rPr>
              <a:t>name</a:t>
            </a:r>
            <a:r>
              <a:rPr lang="zh-TW" altLang="en-US" sz="2800" dirty="0" smtClean="0"/>
              <a:t>，圖片要清晰可辨識。</a:t>
            </a:r>
            <a:endParaRPr lang="zh-TW" alt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296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500298" y="2857496"/>
            <a:ext cx="5786478" cy="35719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500166" y="5000636"/>
            <a:ext cx="642942" cy="71438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7786710" y="3786190"/>
            <a:ext cx="500066" cy="285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/>
          <p:nvPr/>
        </p:nvCxnSpPr>
        <p:spPr>
          <a:xfrm flipV="1">
            <a:off x="2214546" y="4000504"/>
            <a:ext cx="5572164" cy="128588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>
            <a:endCxn id="8" idx="0"/>
          </p:cNvCxnSpPr>
          <p:nvPr/>
        </p:nvCxnSpPr>
        <p:spPr>
          <a:xfrm rot="16200000" flipH="1">
            <a:off x="7625976" y="3375423"/>
            <a:ext cx="571502" cy="25003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4.</a:t>
            </a:r>
            <a:r>
              <a:rPr lang="zh-TW" altLang="en-US" sz="2800" dirty="0" smtClean="0"/>
              <a:t>選擇完後命名</a:t>
            </a:r>
            <a:r>
              <a:rPr lang="en-US" altLang="zh-TW" sz="2800" dirty="0" smtClean="0">
                <a:solidFill>
                  <a:srgbClr val="00B050"/>
                </a:solidFill>
              </a:rPr>
              <a:t>name</a:t>
            </a:r>
            <a:r>
              <a:rPr lang="zh-TW" altLang="en-US" sz="2800" dirty="0" smtClean="0"/>
              <a:t>，記得要點</a:t>
            </a:r>
            <a:r>
              <a:rPr lang="en-US" altLang="zh-TW" sz="2800" dirty="0" smtClean="0">
                <a:solidFill>
                  <a:srgbClr val="00B050"/>
                </a:solidFill>
              </a:rPr>
              <a:t>Save</a:t>
            </a:r>
            <a:r>
              <a:rPr lang="zh-TW" altLang="en-US" sz="2800" dirty="0" smtClean="0"/>
              <a:t>鍵存檔完成此驅動圖片</a:t>
            </a:r>
            <a:r>
              <a:rPr lang="en-US" altLang="zh-TW" sz="2800" dirty="0" smtClean="0">
                <a:solidFill>
                  <a:srgbClr val="00B050"/>
                </a:solidFill>
              </a:rPr>
              <a:t>Trigger</a:t>
            </a:r>
            <a:r>
              <a:rPr lang="zh-TW" altLang="en-US" sz="2800" dirty="0" smtClean="0"/>
              <a:t>。 </a:t>
            </a:r>
            <a:endParaRPr lang="zh-TW" altLang="en-US" sz="2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011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橢圓 7"/>
          <p:cNvSpPr/>
          <p:nvPr/>
        </p:nvSpPr>
        <p:spPr>
          <a:xfrm>
            <a:off x="6357950" y="5143512"/>
            <a:ext cx="571504" cy="50006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5.</a:t>
            </a:r>
            <a:r>
              <a:rPr lang="zh-TW" altLang="en-US" sz="2800" dirty="0" smtClean="0">
                <a:solidFill>
                  <a:schemeClr val="tx1"/>
                </a:solidFill>
              </a:rPr>
              <a:t>出現驅動圖片</a:t>
            </a:r>
            <a:r>
              <a:rPr lang="en-US" altLang="zh-TW" sz="2800" dirty="0" smtClean="0">
                <a:solidFill>
                  <a:srgbClr val="00B050"/>
                </a:solidFill>
              </a:rPr>
              <a:t>Trigger</a:t>
            </a:r>
            <a:r>
              <a:rPr lang="en-US" altLang="zh-TW" sz="2800" dirty="0" smtClean="0"/>
              <a:t> </a:t>
            </a:r>
            <a:r>
              <a:rPr lang="zh-TW" altLang="en-US" sz="2800" dirty="0" smtClean="0">
                <a:solidFill>
                  <a:schemeClr val="tx1"/>
                </a:solidFill>
              </a:rPr>
              <a:t>，</a:t>
            </a:r>
            <a:r>
              <a:rPr lang="zh-TW" altLang="en-US" sz="2800" dirty="0" smtClean="0"/>
              <a:t>點選</a:t>
            </a:r>
            <a:r>
              <a:rPr lang="en-US" altLang="zh-TW" sz="2800" dirty="0" smtClean="0">
                <a:solidFill>
                  <a:srgbClr val="00B050"/>
                </a:solidFill>
              </a:rPr>
              <a:t>next</a:t>
            </a:r>
            <a:r>
              <a:rPr lang="zh-TW" altLang="en-US" sz="2800" dirty="0" smtClean="0"/>
              <a:t>鍵</a:t>
            </a:r>
            <a:r>
              <a:rPr lang="zh-TW" altLang="en-US" sz="2800" dirty="0" smtClean="0">
                <a:solidFill>
                  <a:schemeClr val="tx1"/>
                </a:solidFill>
              </a:rPr>
              <a:t>進入下一頁面。</a:t>
            </a:r>
            <a:endParaRPr lang="zh-TW" altLang="en-US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42968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橢圓 6"/>
          <p:cNvSpPr/>
          <p:nvPr/>
        </p:nvSpPr>
        <p:spPr>
          <a:xfrm>
            <a:off x="8001024" y="1928802"/>
            <a:ext cx="571504" cy="50006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571868" y="2000240"/>
            <a:ext cx="785818" cy="42862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939784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6.</a:t>
            </a:r>
            <a:r>
              <a:rPr lang="zh-TW" altLang="en-US" sz="2800" dirty="0" smtClean="0">
                <a:solidFill>
                  <a:schemeClr val="tx1"/>
                </a:solidFill>
              </a:rPr>
              <a:t>點選</a:t>
            </a:r>
            <a:r>
              <a:rPr lang="en-US" altLang="zh-TW" sz="2800" dirty="0" smtClean="0">
                <a:solidFill>
                  <a:srgbClr val="00B050"/>
                </a:solidFill>
              </a:rPr>
              <a:t>+</a:t>
            </a:r>
            <a:r>
              <a:rPr lang="zh-TW" altLang="en-US" sz="2800" dirty="0" smtClean="0">
                <a:solidFill>
                  <a:schemeClr val="tx1"/>
                </a:solidFill>
              </a:rPr>
              <a:t>號</a:t>
            </a:r>
            <a:r>
              <a:rPr lang="zh-TW" altLang="en-US" sz="2800" dirty="0" smtClean="0"/>
              <a:t>，以便編輯下一疊層</a:t>
            </a:r>
            <a:r>
              <a:rPr lang="en-US" sz="2800" b="0" dirty="0" smtClean="0">
                <a:solidFill>
                  <a:srgbClr val="00B050"/>
                </a:solidFill>
              </a:rPr>
              <a:t> Overlays 。</a:t>
            </a:r>
            <a:endParaRPr lang="zh-TW" altLang="en-US" sz="2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35824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3143240" y="2214554"/>
            <a:ext cx="1285884" cy="35719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357818" y="2928934"/>
            <a:ext cx="1571636" cy="21431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7.</a:t>
            </a:r>
            <a:r>
              <a:rPr lang="zh-TW" altLang="en-US" sz="2800" dirty="0" smtClean="0"/>
              <a:t>出現選擇視窗，選擇一張相同但已做文字旁白說明的圖片作為</a:t>
            </a:r>
            <a:r>
              <a:rPr lang="en-US" sz="2800" dirty="0" smtClean="0">
                <a:solidFill>
                  <a:srgbClr val="00B050"/>
                </a:solidFill>
              </a:rPr>
              <a:t>Overlays </a:t>
            </a:r>
            <a:r>
              <a:rPr lang="en-US" sz="2800" dirty="0" smtClean="0"/>
              <a:t>。 </a:t>
            </a:r>
            <a:endParaRPr lang="zh-TW" altLang="en-US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85011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橢圓 6"/>
          <p:cNvSpPr/>
          <p:nvPr/>
        </p:nvSpPr>
        <p:spPr>
          <a:xfrm>
            <a:off x="5500694" y="3286124"/>
            <a:ext cx="1357322" cy="164307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500298" y="5572140"/>
            <a:ext cx="857256" cy="78581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/>
          <p:cNvCxnSpPr>
            <a:stCxn id="7" idx="3"/>
            <a:endCxn id="8" idx="7"/>
          </p:cNvCxnSpPr>
          <p:nvPr/>
        </p:nvCxnSpPr>
        <p:spPr>
          <a:xfrm rot="5400000">
            <a:off x="3966419" y="3954170"/>
            <a:ext cx="998644" cy="24674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+mj-ea"/>
              </a:rPr>
              <a:t>步驟</a:t>
            </a:r>
            <a:r>
              <a:rPr lang="en-US" altLang="zh-TW" sz="2800" dirty="0" smtClean="0">
                <a:solidFill>
                  <a:srgbClr val="FF0000"/>
                </a:solidFill>
                <a:latin typeface="+mj-ea"/>
              </a:rPr>
              <a:t>8.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文字</a:t>
            </a:r>
            <a:r>
              <a:rPr lang="zh-TW" altLang="en-US" sz="2800" dirty="0" smtClean="0"/>
              <a:t>旁白說明的圖片匯入， 命名</a:t>
            </a:r>
            <a:r>
              <a:rPr lang="en-US" altLang="zh-TW" sz="2800" dirty="0" smtClean="0">
                <a:solidFill>
                  <a:srgbClr val="00B050"/>
                </a:solidFill>
              </a:rPr>
              <a:t>name</a:t>
            </a:r>
            <a:r>
              <a:rPr lang="zh-TW" altLang="en-US" sz="2800" dirty="0" smtClean="0"/>
              <a:t>後， 按</a:t>
            </a:r>
            <a:r>
              <a:rPr lang="en-US" altLang="zh-TW" sz="2800" dirty="0" smtClean="0">
                <a:solidFill>
                  <a:srgbClr val="00B050"/>
                </a:solidFill>
              </a:rPr>
              <a:t>Save</a:t>
            </a:r>
            <a:r>
              <a:rPr lang="zh-TW" altLang="en-US" sz="2800" dirty="0" smtClean="0"/>
              <a:t>鍵。 </a:t>
            </a:r>
            <a:endParaRPr lang="zh-TW" alt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42968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6500826" y="5143512"/>
            <a:ext cx="500066" cy="50006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643042" y="2500306"/>
            <a:ext cx="5786478" cy="28575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>
            <a:endCxn id="5" idx="1"/>
          </p:cNvCxnSpPr>
          <p:nvPr/>
        </p:nvCxnSpPr>
        <p:spPr>
          <a:xfrm>
            <a:off x="3214678" y="2786058"/>
            <a:ext cx="3359381" cy="24306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887</TotalTime>
  <Words>521</Words>
  <Application>Microsoft Office PowerPoint</Application>
  <PresentationFormat>如螢幕大小 (4:3)</PresentationFormat>
  <Paragraphs>27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匯合</vt:lpstr>
      <vt:lpstr>AR檔案製作 2  HP Reveal (aurasma)</vt:lpstr>
      <vt:lpstr>步驟1.進入自己專屬的網頁，點選”Create New Aura”建一新的AR檔案。 </vt:lpstr>
      <vt:lpstr>步驟2.點選框內+號，加入一張驅動圖片(Trigger)，此張圖片將成為我們驅動AR影像的開關。 </vt:lpstr>
      <vt:lpstr>步驟3.點選 Browse選擇一張主題相關圖片並命名name，圖片要清晰可辨識。</vt:lpstr>
      <vt:lpstr>步驟4.選擇完後命名name，記得要點Save鍵存檔完成此驅動圖片Trigger。 </vt:lpstr>
      <vt:lpstr>步驟5.出現驅動圖片Trigger ，點選next鍵進入下一頁面。</vt:lpstr>
      <vt:lpstr>步驟6.點選+號，以便編輯下一疊層 Overlays 。</vt:lpstr>
      <vt:lpstr>步驟7.出現選擇視窗，選擇一張相同但已做文字旁白說明的圖片作為Overlays 。 </vt:lpstr>
      <vt:lpstr>步驟8.文字旁白說明的圖片匯入， 命名name後， 按Save鍵。 </vt:lpstr>
      <vt:lpstr>步驟9.文字旁白說明的圖片出現後，再插入圖層新增一相關影片作為Overlays ，以mp4為佳 。 </vt:lpstr>
      <vt:lpstr>步驟10.影片匯入， 命名name後， 按Save鍵。 </vt:lpstr>
      <vt:lpstr>步驟11.進入Edit Overlays ，影片已出現並可調整大小，選擇Overlays 2 ，點選Add Actions建立互動。</vt:lpstr>
      <vt:lpstr>步驟12.可選擇When Overlay is double-tapped，此即表示設定當我們點二次該圖層時， 可進入下一層動態影片。 </vt:lpstr>
      <vt:lpstr>步驟13.繼續點選Add Action &gt; Start an Overlay &gt; Add Overlays &gt;企鵝家族(範例檔)&gt;Done&gt;Save</vt:lpstr>
      <vt:lpstr>步驟14.回到Edit Overlays ，選擇Overlays 1 。</vt:lpstr>
      <vt:lpstr>步驟15.點選Initially hidden將影像檔企鵝家族圖層設定初始隱藏，也就是一開始不會出現，點二次圖層後才會開始播放AR影片檔 ， 再點選Add Actions建立互動。</vt:lpstr>
      <vt:lpstr>步驟16.這個圖層我們設定連結相關網頁，可選擇When Overlay is double-tapped(表示當我們點二次該圖層時， 可進入下一階段連結相關網頁)。 </vt:lpstr>
      <vt:lpstr>步驟17.繼續點選Add Action &gt; Load a URL &gt; 貼上 https://www.youtube.com/watch?v=1y_kfWUCFDQ(選擇一相關主題網頁)&gt;Save</vt:lpstr>
      <vt:lpstr>步驟18.完成各項設定後記得按下Save鍵，儲存我們的各種連結與設定。 </vt:lpstr>
      <vt:lpstr>步驟19.再按next。</vt:lpstr>
      <vt:lpstr>步驟20.進入Edit  Aura ，按Unshare 或close。</vt:lpstr>
      <vt:lpstr> </vt:lpstr>
      <vt:lpstr>步驟22.按next。</vt:lpstr>
      <vt:lpstr>步驟23.再按next。</vt:lpstr>
      <vt:lpstr>步驟24.按Share鍵，讓檔案成為分享狀態。 </vt:lpstr>
      <vt:lpstr>步驟25.頁面上方出現綠色的儲存成功視窗，顯示檔案儲存並分享成功，此時圖片處於public狀態，將可使用手機app觀看並連結更豐富多樣的AR影像。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AR檔案製作 (arusma)</dc:title>
  <dc:creator>user</dc:creator>
  <cp:lastModifiedBy>user</cp:lastModifiedBy>
  <cp:revision>141</cp:revision>
  <dcterms:created xsi:type="dcterms:W3CDTF">2017-10-08T13:18:10Z</dcterms:created>
  <dcterms:modified xsi:type="dcterms:W3CDTF">2018-10-16T02:43:02Z</dcterms:modified>
</cp:coreProperties>
</file>