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305" r:id="rId3"/>
    <p:sldId id="260" r:id="rId4"/>
    <p:sldId id="265" r:id="rId5"/>
    <p:sldId id="291" r:id="rId6"/>
    <p:sldId id="294" r:id="rId7"/>
    <p:sldId id="292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84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48"/>
  </p:normalViewPr>
  <p:slideViewPr>
    <p:cSldViewPr snapToGrid="0" snapToObjects="1">
      <p:cViewPr varScale="1">
        <p:scale>
          <a:sx n="108" d="100"/>
          <a:sy n="108" d="100"/>
        </p:scale>
        <p:origin x="6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3F3BD-031D-4D65-BED7-C3A90CA0C040}" type="doc">
      <dgm:prSet loTypeId="urn:microsoft.com/office/officeart/2005/8/layout/hierarchy2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zh-TW" altLang="en-US"/>
        </a:p>
      </dgm:t>
    </dgm:pt>
    <dgm:pt modelId="{5FB41FC2-5DD9-4EEC-BCEF-FB26FF3FC5EB}">
      <dgm:prSet phldrT="[文字]" custT="1"/>
      <dgm:spPr/>
      <dgm:t>
        <a:bodyPr/>
        <a:lstStyle/>
        <a:p>
          <a:r>
            <a:rPr kumimoji="1"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rPr>
            <a:t>分數</a:t>
          </a:r>
          <a:endParaRPr kumimoji="1" lang="zh-TW" altLang="en-US" sz="4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Microsoft YaHei" charset="0"/>
          </a:endParaRPr>
        </a:p>
      </dgm:t>
    </dgm:pt>
    <dgm:pt modelId="{EBBBFEBB-A468-4F11-9936-DF125069F1FD}" type="parTrans" cxnId="{AEFB440D-5D16-4A9A-9DE0-0A181DB1C740}">
      <dgm:prSet/>
      <dgm:spPr/>
      <dgm:t>
        <a:bodyPr/>
        <a:lstStyle/>
        <a:p>
          <a:endParaRPr lang="zh-TW" altLang="en-US"/>
        </a:p>
      </dgm:t>
    </dgm:pt>
    <dgm:pt modelId="{B026F9A5-D53C-4A07-9D21-FF2CC23A8ED9}" type="sibTrans" cxnId="{AEFB440D-5D16-4A9A-9DE0-0A181DB1C740}">
      <dgm:prSet/>
      <dgm:spPr/>
      <dgm:t>
        <a:bodyPr/>
        <a:lstStyle/>
        <a:p>
          <a:endParaRPr lang="zh-TW" altLang="en-US"/>
        </a:p>
      </dgm:t>
    </dgm:pt>
    <dgm:pt modelId="{14F46A7B-038A-4AB7-A4C6-C57B5E366CA0}">
      <dgm:prSet phldrT="[文字]" custT="1"/>
      <dgm:spPr/>
      <dgm:t>
        <a:bodyPr/>
        <a:lstStyle/>
        <a:p>
          <a:r>
            <a:rPr kumimoji="1"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rPr>
            <a:t>真分數</a:t>
          </a:r>
          <a:endParaRPr kumimoji="1" lang="zh-TW" altLang="en-US" sz="4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Microsoft YaHei" charset="0"/>
          </a:endParaRPr>
        </a:p>
      </dgm:t>
    </dgm:pt>
    <dgm:pt modelId="{EA676350-2ED8-4867-B34E-3DEEA93E3752}" type="parTrans" cxnId="{B36C1A45-7D1C-4128-B553-465263C018F7}">
      <dgm:prSet/>
      <dgm:spPr/>
      <dgm:t>
        <a:bodyPr/>
        <a:lstStyle/>
        <a:p>
          <a:endParaRPr lang="zh-TW" altLang="en-US"/>
        </a:p>
      </dgm:t>
    </dgm:pt>
    <dgm:pt modelId="{5611F1DC-1FA7-4F30-A770-721C8ACEAE37}" type="sibTrans" cxnId="{B36C1A45-7D1C-4128-B553-465263C018F7}">
      <dgm:prSet/>
      <dgm:spPr/>
      <dgm:t>
        <a:bodyPr/>
        <a:lstStyle/>
        <a:p>
          <a:endParaRPr lang="zh-TW" altLang="en-US"/>
        </a:p>
      </dgm:t>
    </dgm:pt>
    <dgm:pt modelId="{28173614-4F8A-4FF8-BC0F-C26AD100E40B}">
      <dgm:prSet phldrT="[文字]" custT="1"/>
      <dgm:spPr/>
      <dgm:t>
        <a:bodyPr/>
        <a:lstStyle/>
        <a:p>
          <a:r>
            <a:rPr kumimoji="1"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rPr>
            <a:t>假分數</a:t>
          </a:r>
          <a:endParaRPr kumimoji="1" lang="zh-TW" altLang="en-US" sz="4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Microsoft YaHei" charset="0"/>
          </a:endParaRPr>
        </a:p>
      </dgm:t>
    </dgm:pt>
    <dgm:pt modelId="{5BE04BF4-6BC7-4853-ACC4-B64FD7383BBB}" type="parTrans" cxnId="{D1B078CD-5D34-4DF2-8431-FB97991D642A}">
      <dgm:prSet/>
      <dgm:spPr/>
      <dgm:t>
        <a:bodyPr/>
        <a:lstStyle/>
        <a:p>
          <a:endParaRPr lang="zh-TW" altLang="en-US"/>
        </a:p>
      </dgm:t>
    </dgm:pt>
    <dgm:pt modelId="{E7A4F000-9BBA-4C7E-82F2-7828AD1AD197}" type="sibTrans" cxnId="{D1B078CD-5D34-4DF2-8431-FB97991D642A}">
      <dgm:prSet/>
      <dgm:spPr/>
      <dgm:t>
        <a:bodyPr/>
        <a:lstStyle/>
        <a:p>
          <a:endParaRPr lang="zh-TW" altLang="en-US"/>
        </a:p>
      </dgm:t>
    </dgm:pt>
    <dgm:pt modelId="{A8DE442F-39A1-4378-A70A-83C7815C86A8}">
      <dgm:prSet phldrT="[文字]" custT="1"/>
      <dgm:spPr/>
      <dgm:t>
        <a:bodyPr/>
        <a:lstStyle/>
        <a:p>
          <a:r>
            <a:rPr kumimoji="1"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rPr>
            <a:t>帶分數</a:t>
          </a:r>
          <a:endParaRPr kumimoji="1" lang="zh-TW" altLang="en-US" sz="4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Microsoft YaHei" charset="0"/>
          </a:endParaRPr>
        </a:p>
      </dgm:t>
    </dgm:pt>
    <dgm:pt modelId="{4AADE2E6-D605-445B-922F-6980001CF8F4}" type="parTrans" cxnId="{DA66761B-385A-432C-AAA5-46FBCC873273}">
      <dgm:prSet/>
      <dgm:spPr/>
      <dgm:t>
        <a:bodyPr/>
        <a:lstStyle/>
        <a:p>
          <a:endParaRPr lang="zh-TW" altLang="en-US"/>
        </a:p>
      </dgm:t>
    </dgm:pt>
    <dgm:pt modelId="{38FE5047-D742-4EDA-BA1B-621A48E2826A}" type="sibTrans" cxnId="{DA66761B-385A-432C-AAA5-46FBCC873273}">
      <dgm:prSet/>
      <dgm:spPr/>
      <dgm:t>
        <a:bodyPr/>
        <a:lstStyle/>
        <a:p>
          <a:endParaRPr lang="zh-TW" altLang="en-US"/>
        </a:p>
      </dgm:t>
    </dgm:pt>
    <dgm:pt modelId="{E15C647D-13E0-401F-A453-E1EB81784048}" type="pres">
      <dgm:prSet presAssocID="{02A3F3BD-031D-4D65-BED7-C3A90CA0C0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5BAB4F-5C60-41A0-AE31-3864B2A55365}" type="pres">
      <dgm:prSet presAssocID="{5FB41FC2-5DD9-4EEC-BCEF-FB26FF3FC5EB}" presName="root1" presStyleCnt="0"/>
      <dgm:spPr/>
      <dgm:t>
        <a:bodyPr/>
        <a:lstStyle/>
        <a:p>
          <a:endParaRPr lang="zh-TW" altLang="en-US"/>
        </a:p>
      </dgm:t>
    </dgm:pt>
    <dgm:pt modelId="{65AB6D06-C07E-43AC-969D-3341F411FCF6}" type="pres">
      <dgm:prSet presAssocID="{5FB41FC2-5DD9-4EEC-BCEF-FB26FF3FC5E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BCAED1-1E41-46AF-A360-03A5E4AC0B3C}" type="pres">
      <dgm:prSet presAssocID="{5FB41FC2-5DD9-4EEC-BCEF-FB26FF3FC5EB}" presName="level2hierChild" presStyleCnt="0"/>
      <dgm:spPr/>
      <dgm:t>
        <a:bodyPr/>
        <a:lstStyle/>
        <a:p>
          <a:endParaRPr lang="zh-TW" altLang="en-US"/>
        </a:p>
      </dgm:t>
    </dgm:pt>
    <dgm:pt modelId="{6B7493BE-CFEB-40A3-A8D7-76C69024886B}" type="pres">
      <dgm:prSet presAssocID="{EA676350-2ED8-4867-B34E-3DEEA93E3752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E52D25E8-6685-473F-B0CD-42092F03B117}" type="pres">
      <dgm:prSet presAssocID="{EA676350-2ED8-4867-B34E-3DEEA93E3752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BF6BBC2B-406B-4047-B9B2-F159D8F0EC3B}" type="pres">
      <dgm:prSet presAssocID="{14F46A7B-038A-4AB7-A4C6-C57B5E366CA0}" presName="root2" presStyleCnt="0"/>
      <dgm:spPr/>
      <dgm:t>
        <a:bodyPr/>
        <a:lstStyle/>
        <a:p>
          <a:endParaRPr lang="zh-TW" altLang="en-US"/>
        </a:p>
      </dgm:t>
    </dgm:pt>
    <dgm:pt modelId="{1E10926A-1BF0-4C2F-89C2-00BAB0DAE7EC}" type="pres">
      <dgm:prSet presAssocID="{14F46A7B-038A-4AB7-A4C6-C57B5E366CA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039245-6B53-48ED-BFF8-000D0A620BC5}" type="pres">
      <dgm:prSet presAssocID="{14F46A7B-038A-4AB7-A4C6-C57B5E366CA0}" presName="level3hierChild" presStyleCnt="0"/>
      <dgm:spPr/>
      <dgm:t>
        <a:bodyPr/>
        <a:lstStyle/>
        <a:p>
          <a:endParaRPr lang="zh-TW" altLang="en-US"/>
        </a:p>
      </dgm:t>
    </dgm:pt>
    <dgm:pt modelId="{9CA84824-F532-4E99-A885-B07C147F6BD7}" type="pres">
      <dgm:prSet presAssocID="{5BE04BF4-6BC7-4853-ACC4-B64FD7383BBB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28F1FF7D-81B4-40AD-8060-8D98D863A209}" type="pres">
      <dgm:prSet presAssocID="{5BE04BF4-6BC7-4853-ACC4-B64FD7383BBB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54C78525-A721-4B4E-BB39-4CD925480FE8}" type="pres">
      <dgm:prSet presAssocID="{28173614-4F8A-4FF8-BC0F-C26AD100E40B}" presName="root2" presStyleCnt="0"/>
      <dgm:spPr/>
      <dgm:t>
        <a:bodyPr/>
        <a:lstStyle/>
        <a:p>
          <a:endParaRPr lang="zh-TW" altLang="en-US"/>
        </a:p>
      </dgm:t>
    </dgm:pt>
    <dgm:pt modelId="{4B2911EC-979C-4167-B45A-8601F8FF0902}" type="pres">
      <dgm:prSet presAssocID="{28173614-4F8A-4FF8-BC0F-C26AD100E40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33B8605-B425-49E2-8BC0-A8AAB00CA424}" type="pres">
      <dgm:prSet presAssocID="{28173614-4F8A-4FF8-BC0F-C26AD100E40B}" presName="level3hierChild" presStyleCnt="0"/>
      <dgm:spPr/>
      <dgm:t>
        <a:bodyPr/>
        <a:lstStyle/>
        <a:p>
          <a:endParaRPr lang="zh-TW" altLang="en-US"/>
        </a:p>
      </dgm:t>
    </dgm:pt>
    <dgm:pt modelId="{DDE8BB6A-E7F1-4763-BA7F-F57D761BE1DD}" type="pres">
      <dgm:prSet presAssocID="{4AADE2E6-D605-445B-922F-6980001CF8F4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C1580DD5-603B-49F8-8FAF-18F6310D8AB8}" type="pres">
      <dgm:prSet presAssocID="{4AADE2E6-D605-445B-922F-6980001CF8F4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A9A587A0-5B69-4726-BC11-18A8468C4055}" type="pres">
      <dgm:prSet presAssocID="{A8DE442F-39A1-4378-A70A-83C7815C86A8}" presName="root2" presStyleCnt="0"/>
      <dgm:spPr/>
      <dgm:t>
        <a:bodyPr/>
        <a:lstStyle/>
        <a:p>
          <a:endParaRPr lang="zh-TW" altLang="en-US"/>
        </a:p>
      </dgm:t>
    </dgm:pt>
    <dgm:pt modelId="{DF876339-A9F4-4F91-968C-B1F218BDB13D}" type="pres">
      <dgm:prSet presAssocID="{A8DE442F-39A1-4378-A70A-83C7815C86A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DB87BF-CBA7-4866-9AF3-76281995E7E8}" type="pres">
      <dgm:prSet presAssocID="{A8DE442F-39A1-4378-A70A-83C7815C86A8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89B012AA-AB59-4A26-81D2-BF8C7DD405CC}" type="presOf" srcId="{EA676350-2ED8-4867-B34E-3DEEA93E3752}" destId="{6B7493BE-CFEB-40A3-A8D7-76C69024886B}" srcOrd="0" destOrd="0" presId="urn:microsoft.com/office/officeart/2005/8/layout/hierarchy2"/>
    <dgm:cxn modelId="{DA66761B-385A-432C-AAA5-46FBCC873273}" srcId="{5FB41FC2-5DD9-4EEC-BCEF-FB26FF3FC5EB}" destId="{A8DE442F-39A1-4378-A70A-83C7815C86A8}" srcOrd="2" destOrd="0" parTransId="{4AADE2E6-D605-445B-922F-6980001CF8F4}" sibTransId="{38FE5047-D742-4EDA-BA1B-621A48E2826A}"/>
    <dgm:cxn modelId="{AEFB440D-5D16-4A9A-9DE0-0A181DB1C740}" srcId="{02A3F3BD-031D-4D65-BED7-C3A90CA0C040}" destId="{5FB41FC2-5DD9-4EEC-BCEF-FB26FF3FC5EB}" srcOrd="0" destOrd="0" parTransId="{EBBBFEBB-A468-4F11-9936-DF125069F1FD}" sibTransId="{B026F9A5-D53C-4A07-9D21-FF2CC23A8ED9}"/>
    <dgm:cxn modelId="{5CFAE419-575C-41A4-8D61-EB06E3884B1F}" type="presOf" srcId="{28173614-4F8A-4FF8-BC0F-C26AD100E40B}" destId="{4B2911EC-979C-4167-B45A-8601F8FF0902}" srcOrd="0" destOrd="0" presId="urn:microsoft.com/office/officeart/2005/8/layout/hierarchy2"/>
    <dgm:cxn modelId="{B36C1A45-7D1C-4128-B553-465263C018F7}" srcId="{5FB41FC2-5DD9-4EEC-BCEF-FB26FF3FC5EB}" destId="{14F46A7B-038A-4AB7-A4C6-C57B5E366CA0}" srcOrd="0" destOrd="0" parTransId="{EA676350-2ED8-4867-B34E-3DEEA93E3752}" sibTransId="{5611F1DC-1FA7-4F30-A770-721C8ACEAE37}"/>
    <dgm:cxn modelId="{870D5CE8-0A51-4D66-ADAB-A8187DF64837}" type="presOf" srcId="{5BE04BF4-6BC7-4853-ACC4-B64FD7383BBB}" destId="{28F1FF7D-81B4-40AD-8060-8D98D863A209}" srcOrd="1" destOrd="0" presId="urn:microsoft.com/office/officeart/2005/8/layout/hierarchy2"/>
    <dgm:cxn modelId="{5E02B62C-1B5F-4C42-8DE4-0DFB60772C3A}" type="presOf" srcId="{A8DE442F-39A1-4378-A70A-83C7815C86A8}" destId="{DF876339-A9F4-4F91-968C-B1F218BDB13D}" srcOrd="0" destOrd="0" presId="urn:microsoft.com/office/officeart/2005/8/layout/hierarchy2"/>
    <dgm:cxn modelId="{D9B6CF93-DE60-4F68-9353-6E2CE5CD4767}" type="presOf" srcId="{5BE04BF4-6BC7-4853-ACC4-B64FD7383BBB}" destId="{9CA84824-F532-4E99-A885-B07C147F6BD7}" srcOrd="0" destOrd="0" presId="urn:microsoft.com/office/officeart/2005/8/layout/hierarchy2"/>
    <dgm:cxn modelId="{1BE8F1D8-2CED-4EC1-991A-A406CAD938F4}" type="presOf" srcId="{4AADE2E6-D605-445B-922F-6980001CF8F4}" destId="{C1580DD5-603B-49F8-8FAF-18F6310D8AB8}" srcOrd="1" destOrd="0" presId="urn:microsoft.com/office/officeart/2005/8/layout/hierarchy2"/>
    <dgm:cxn modelId="{D16AC117-6BFF-4861-8042-AB574A82702F}" type="presOf" srcId="{4AADE2E6-D605-445B-922F-6980001CF8F4}" destId="{DDE8BB6A-E7F1-4763-BA7F-F57D761BE1DD}" srcOrd="0" destOrd="0" presId="urn:microsoft.com/office/officeart/2005/8/layout/hierarchy2"/>
    <dgm:cxn modelId="{D1B078CD-5D34-4DF2-8431-FB97991D642A}" srcId="{5FB41FC2-5DD9-4EEC-BCEF-FB26FF3FC5EB}" destId="{28173614-4F8A-4FF8-BC0F-C26AD100E40B}" srcOrd="1" destOrd="0" parTransId="{5BE04BF4-6BC7-4853-ACC4-B64FD7383BBB}" sibTransId="{E7A4F000-9BBA-4C7E-82F2-7828AD1AD197}"/>
    <dgm:cxn modelId="{B3214FF0-8617-4B99-AAAA-F9E4BF4CDF8C}" type="presOf" srcId="{5FB41FC2-5DD9-4EEC-BCEF-FB26FF3FC5EB}" destId="{65AB6D06-C07E-43AC-969D-3341F411FCF6}" srcOrd="0" destOrd="0" presId="urn:microsoft.com/office/officeart/2005/8/layout/hierarchy2"/>
    <dgm:cxn modelId="{CEE9AABB-53AB-4FEE-A1C0-E87D3874EE21}" type="presOf" srcId="{02A3F3BD-031D-4D65-BED7-C3A90CA0C040}" destId="{E15C647D-13E0-401F-A453-E1EB81784048}" srcOrd="0" destOrd="0" presId="urn:microsoft.com/office/officeart/2005/8/layout/hierarchy2"/>
    <dgm:cxn modelId="{003D8A18-67A3-4015-B192-891409E005EB}" type="presOf" srcId="{EA676350-2ED8-4867-B34E-3DEEA93E3752}" destId="{E52D25E8-6685-473F-B0CD-42092F03B117}" srcOrd="1" destOrd="0" presId="urn:microsoft.com/office/officeart/2005/8/layout/hierarchy2"/>
    <dgm:cxn modelId="{0D4CEAB0-201B-4C42-9168-A994084C49DC}" type="presOf" srcId="{14F46A7B-038A-4AB7-A4C6-C57B5E366CA0}" destId="{1E10926A-1BF0-4C2F-89C2-00BAB0DAE7EC}" srcOrd="0" destOrd="0" presId="urn:microsoft.com/office/officeart/2005/8/layout/hierarchy2"/>
    <dgm:cxn modelId="{74CCC866-3926-45B7-A6B1-AC3E054AD9E9}" type="presParOf" srcId="{E15C647D-13E0-401F-A453-E1EB81784048}" destId="{8A5BAB4F-5C60-41A0-AE31-3864B2A55365}" srcOrd="0" destOrd="0" presId="urn:microsoft.com/office/officeart/2005/8/layout/hierarchy2"/>
    <dgm:cxn modelId="{E7C450DA-343B-46FA-AF3F-29BC980B92F9}" type="presParOf" srcId="{8A5BAB4F-5C60-41A0-AE31-3864B2A55365}" destId="{65AB6D06-C07E-43AC-969D-3341F411FCF6}" srcOrd="0" destOrd="0" presId="urn:microsoft.com/office/officeart/2005/8/layout/hierarchy2"/>
    <dgm:cxn modelId="{7E1884FB-DF02-45FC-8A20-71D14F8D0BEC}" type="presParOf" srcId="{8A5BAB4F-5C60-41A0-AE31-3864B2A55365}" destId="{78BCAED1-1E41-46AF-A360-03A5E4AC0B3C}" srcOrd="1" destOrd="0" presId="urn:microsoft.com/office/officeart/2005/8/layout/hierarchy2"/>
    <dgm:cxn modelId="{8FAA6236-851D-4BAB-9532-6FDB3095F6A1}" type="presParOf" srcId="{78BCAED1-1E41-46AF-A360-03A5E4AC0B3C}" destId="{6B7493BE-CFEB-40A3-A8D7-76C69024886B}" srcOrd="0" destOrd="0" presId="urn:microsoft.com/office/officeart/2005/8/layout/hierarchy2"/>
    <dgm:cxn modelId="{974BEB17-1B97-44E4-831F-BDB05FBF70A6}" type="presParOf" srcId="{6B7493BE-CFEB-40A3-A8D7-76C69024886B}" destId="{E52D25E8-6685-473F-B0CD-42092F03B117}" srcOrd="0" destOrd="0" presId="urn:microsoft.com/office/officeart/2005/8/layout/hierarchy2"/>
    <dgm:cxn modelId="{5A23B261-4BBD-411D-AAFC-BF564F942620}" type="presParOf" srcId="{78BCAED1-1E41-46AF-A360-03A5E4AC0B3C}" destId="{BF6BBC2B-406B-4047-B9B2-F159D8F0EC3B}" srcOrd="1" destOrd="0" presId="urn:microsoft.com/office/officeart/2005/8/layout/hierarchy2"/>
    <dgm:cxn modelId="{17A2CFD3-0F79-4354-A849-20101677EEF6}" type="presParOf" srcId="{BF6BBC2B-406B-4047-B9B2-F159D8F0EC3B}" destId="{1E10926A-1BF0-4C2F-89C2-00BAB0DAE7EC}" srcOrd="0" destOrd="0" presId="urn:microsoft.com/office/officeart/2005/8/layout/hierarchy2"/>
    <dgm:cxn modelId="{771F1541-2C57-431F-919D-2D22E0B5121D}" type="presParOf" srcId="{BF6BBC2B-406B-4047-B9B2-F159D8F0EC3B}" destId="{EB039245-6B53-48ED-BFF8-000D0A620BC5}" srcOrd="1" destOrd="0" presId="urn:microsoft.com/office/officeart/2005/8/layout/hierarchy2"/>
    <dgm:cxn modelId="{7BCA37B4-8607-4413-B850-D64D85601632}" type="presParOf" srcId="{78BCAED1-1E41-46AF-A360-03A5E4AC0B3C}" destId="{9CA84824-F532-4E99-A885-B07C147F6BD7}" srcOrd="2" destOrd="0" presId="urn:microsoft.com/office/officeart/2005/8/layout/hierarchy2"/>
    <dgm:cxn modelId="{AC5025E8-588A-452E-B732-FEA6A1D19200}" type="presParOf" srcId="{9CA84824-F532-4E99-A885-B07C147F6BD7}" destId="{28F1FF7D-81B4-40AD-8060-8D98D863A209}" srcOrd="0" destOrd="0" presId="urn:microsoft.com/office/officeart/2005/8/layout/hierarchy2"/>
    <dgm:cxn modelId="{1DA937AA-C9D8-4B3E-97D1-0E93D4894CE2}" type="presParOf" srcId="{78BCAED1-1E41-46AF-A360-03A5E4AC0B3C}" destId="{54C78525-A721-4B4E-BB39-4CD925480FE8}" srcOrd="3" destOrd="0" presId="urn:microsoft.com/office/officeart/2005/8/layout/hierarchy2"/>
    <dgm:cxn modelId="{22F2A6EC-A2B8-4D27-810D-62609D49655E}" type="presParOf" srcId="{54C78525-A721-4B4E-BB39-4CD925480FE8}" destId="{4B2911EC-979C-4167-B45A-8601F8FF0902}" srcOrd="0" destOrd="0" presId="urn:microsoft.com/office/officeart/2005/8/layout/hierarchy2"/>
    <dgm:cxn modelId="{5EFB930F-8480-4FD8-B88A-649C81B59975}" type="presParOf" srcId="{54C78525-A721-4B4E-BB39-4CD925480FE8}" destId="{633B8605-B425-49E2-8BC0-A8AAB00CA424}" srcOrd="1" destOrd="0" presId="urn:microsoft.com/office/officeart/2005/8/layout/hierarchy2"/>
    <dgm:cxn modelId="{4B99EA42-B6B4-4A8F-94A7-F6E0B562F15C}" type="presParOf" srcId="{78BCAED1-1E41-46AF-A360-03A5E4AC0B3C}" destId="{DDE8BB6A-E7F1-4763-BA7F-F57D761BE1DD}" srcOrd="4" destOrd="0" presId="urn:microsoft.com/office/officeart/2005/8/layout/hierarchy2"/>
    <dgm:cxn modelId="{52090893-686D-48C5-A27E-7464FB581F85}" type="presParOf" srcId="{DDE8BB6A-E7F1-4763-BA7F-F57D761BE1DD}" destId="{C1580DD5-603B-49F8-8FAF-18F6310D8AB8}" srcOrd="0" destOrd="0" presId="urn:microsoft.com/office/officeart/2005/8/layout/hierarchy2"/>
    <dgm:cxn modelId="{E13BA7B1-4A99-4653-BF63-637DC1C9168F}" type="presParOf" srcId="{78BCAED1-1E41-46AF-A360-03A5E4AC0B3C}" destId="{A9A587A0-5B69-4726-BC11-18A8468C4055}" srcOrd="5" destOrd="0" presId="urn:microsoft.com/office/officeart/2005/8/layout/hierarchy2"/>
    <dgm:cxn modelId="{EC7CBAD8-1CF2-4996-95F8-0FE25DBF167F}" type="presParOf" srcId="{A9A587A0-5B69-4726-BC11-18A8468C4055}" destId="{DF876339-A9F4-4F91-968C-B1F218BDB13D}" srcOrd="0" destOrd="0" presId="urn:microsoft.com/office/officeart/2005/8/layout/hierarchy2"/>
    <dgm:cxn modelId="{276C8755-54FD-4C52-91F7-CD8D2E0BEABA}" type="presParOf" srcId="{A9A587A0-5B69-4726-BC11-18A8468C4055}" destId="{DFDB87BF-CBA7-4866-9AF3-76281995E7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714F-BE85-46F7-9F85-934DCB8D778C}" type="datetimeFigureOut">
              <a:rPr lang="zh-CN" altLang="en-US" smtClean="0"/>
              <a:pPr/>
              <a:t>2020/7/2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C0EF-988F-48CE-910B-4A23B8ECE6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8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70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1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049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 smtClean="0">
                <a:solidFill>
                  <a:srgbClr val="000000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  <a:endParaRPr lang="zh-CN" altLang="en-US" sz="1867" dirty="0">
              <a:solidFill>
                <a:srgbClr val="000000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7" smtClean="0">
                <a:solidFill>
                  <a:srgbClr val="000000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8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67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333" smtClean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Century Gothic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 charset="0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kumimoji="1" lang="en-US" altLang="zh-CN" sz="1333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 部分</a:t>
            </a: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如有建议请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联系 </a:t>
            </a:r>
            <a:r>
              <a:rPr lang="zh-CN" altLang="en-US" sz="1333" dirty="0" smtClean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smtClean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67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20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6" r:id="rId3"/>
    <p:sldLayoutId id="2147483657" r:id="rId4"/>
    <p:sldLayoutId id="2147483655" r:id="rId5"/>
    <p:sldLayoutId id="2147483651" r:id="rId6"/>
    <p:sldLayoutId id="2147483652" r:id="rId7"/>
    <p:sldLayoutId id="2147483653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7" name="矩形 116"/>
          <p:cNvSpPr/>
          <p:nvPr/>
        </p:nvSpPr>
        <p:spPr>
          <a:xfrm>
            <a:off x="3643542" y="769002"/>
            <a:ext cx="5199794" cy="519979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3643542" y="1356854"/>
            <a:ext cx="5181189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國立北港高中</a:t>
            </a:r>
            <a:endParaRPr kumimoji="1" lang="en-US" altLang="zh-TW" sz="6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kumimoji="1" lang="zh-TW" altLang="en-US" sz="6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數學科</a:t>
            </a:r>
            <a:endParaRPr kumimoji="1" lang="en-US" altLang="zh-TW" sz="6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kumimoji="1" lang="zh-TW" altLang="en-US" sz="6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夏日動能課程</a:t>
            </a:r>
            <a:endParaRPr kumimoji="1" lang="en-US" altLang="zh-TW" sz="6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kumimoji="1" lang="zh-TW" altLang="en-US" sz="6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介紹</a:t>
            </a:r>
            <a:endParaRPr kumimoji="1" lang="zh-CN" altLang="en-US" sz="6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261884" y="1887644"/>
            <a:ext cx="10122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學生就各自的評量診斷報告觀看</a:t>
            </a:r>
            <a:r>
              <a:rPr lang="zh-TW" altLang="zh-TW" sz="36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相對知識節點的教學影片、作練習題與動態評量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。老師從旁指導使用線上學習資源。提早完成的同學可以就學習概念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往上精進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向下紮根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學習任務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" y="4292904"/>
            <a:ext cx="2408714" cy="25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967984" y="49207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課程先備知識建立。教師就學生報表檢視常見錯誤概念類型向學生講解與示範。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58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9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概念建立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932" y="1606827"/>
            <a:ext cx="104881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一、正整數的加減</a:t>
            </a:r>
            <a:endParaRPr kumimoji="1"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</a:p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在方框裡放入撲克牌，利用牌面上的數字做加減法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。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二、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正整數與負整數的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加法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endParaRPr kumimoji="1"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利用「⊕」「⊙」符號來幫助我們計算整數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的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加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法。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+3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該如何表示？                       </a:t>
            </a:r>
            <a:r>
              <a:rPr kumimoji="1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‐</a:t>
            </a:r>
            <a:r>
              <a:rPr kumimoji="1"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該如何表示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？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    </a:t>
            </a:r>
            <a:r>
              <a:rPr kumimoji="1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(+</a:t>
            </a:r>
            <a:r>
              <a:rPr kumimoji="1"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5)+(+1)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               </a:t>
            </a:r>
            <a:r>
              <a:rPr kumimoji="1" lang="zh-TW" altLang="en-US" sz="32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   </a:t>
            </a:r>
            <a:r>
              <a:rPr kumimoji="1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(-</a:t>
            </a:r>
            <a:r>
              <a:rPr kumimoji="1"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2)+(-3</a:t>
            </a:r>
            <a:r>
              <a:rPr kumimoji="1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96435" y="877094"/>
            <a:ext cx="1115568" cy="143560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315507" y="877094"/>
            <a:ext cx="1115568" cy="143560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加號 13"/>
          <p:cNvSpPr/>
          <p:nvPr/>
        </p:nvSpPr>
        <p:spPr>
          <a:xfrm>
            <a:off x="5702859" y="1284002"/>
            <a:ext cx="621792" cy="621792"/>
          </a:xfrm>
          <a:prstGeom prst="mathPlus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於 14"/>
          <p:cNvSpPr/>
          <p:nvPr/>
        </p:nvSpPr>
        <p:spPr>
          <a:xfrm>
            <a:off x="7431075" y="1430306"/>
            <a:ext cx="553212" cy="329184"/>
          </a:xfrm>
          <a:prstGeom prst="mathEqual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56939" y="5484614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⊕ ⊕ ⊕</a:t>
            </a:r>
            <a:endParaRPr lang="zh-TW" altLang="en-US" sz="3200" dirty="0">
              <a:solidFill>
                <a:srgbClr val="FF9933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89819" y="550086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⊙</a:t>
            </a:r>
          </a:p>
        </p:txBody>
      </p:sp>
      <p:sp>
        <p:nvSpPr>
          <p:cNvPr id="18" name="矩形 17"/>
          <p:cNvSpPr/>
          <p:nvPr/>
        </p:nvSpPr>
        <p:spPr>
          <a:xfrm>
            <a:off x="3117232" y="5977949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⊕ ⊕ ⊕ ⊕ ⊕</a:t>
            </a:r>
          </a:p>
        </p:txBody>
      </p:sp>
      <p:sp>
        <p:nvSpPr>
          <p:cNvPr id="19" name="矩形 18"/>
          <p:cNvSpPr/>
          <p:nvPr/>
        </p:nvSpPr>
        <p:spPr>
          <a:xfrm>
            <a:off x="8040759" y="6038810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 ⊙ ⊙</a:t>
            </a:r>
            <a:endParaRPr kumimoji="1" lang="en-US" altLang="zh-TW" sz="3200" b="1" dirty="0">
              <a:solidFill>
                <a:srgbClr val="FF9933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19165" y="5975968"/>
            <a:ext cx="51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⊕</a:t>
            </a:r>
          </a:p>
        </p:txBody>
      </p:sp>
      <p:sp>
        <p:nvSpPr>
          <p:cNvPr id="21" name="矩形 20"/>
          <p:cNvSpPr/>
          <p:nvPr/>
        </p:nvSpPr>
        <p:spPr>
          <a:xfrm>
            <a:off x="9242684" y="6038810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⊙ ⊙ ⊙</a:t>
            </a:r>
            <a:endParaRPr kumimoji="1" lang="en-US" altLang="zh-TW" sz="3200" b="1" dirty="0">
              <a:solidFill>
                <a:srgbClr val="FF9933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8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292352" y="1647978"/>
            <a:ext cx="10256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三、正整數與負整數的減法 </a:t>
            </a:r>
          </a:p>
          <a:p>
            <a:r>
              <a:rPr kumimoji="1"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</a:t>
            </a:r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利用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「⊕」「⊙」符號來幫助我們計算整數的減法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。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(-3)-(-4</a:t>
            </a:r>
            <a:r>
              <a:rPr kumimoji="1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)=_____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(-6)-(+5)=_____ 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拿掉⊕⊕⊕⊕⊕會剩下⊙⊙⊙⊙⊙⊙⊙⊙⊙⊙⊙</a:t>
            </a:r>
            <a:endParaRPr kumimoji="1" lang="en-US" altLang="zh-TW" sz="3200" b="1" dirty="0" smtClean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補充概念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：減去一個數，相當於加上它的</a:t>
            </a:r>
            <a:r>
              <a:rPr kumimoji="1"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相反數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endParaRPr kumimoji="1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70805" y="3582403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⊕⊙</a:t>
            </a:r>
            <a:endParaRPr kumimoji="1" lang="zh-TW" altLang="en-US" sz="3200" b="1" dirty="0">
              <a:solidFill>
                <a:srgbClr val="FF9933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1185" y="3610683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拿掉⊙⊙⊙⊙會剩下⊕ </a:t>
            </a:r>
          </a:p>
        </p:txBody>
      </p:sp>
      <p:sp>
        <p:nvSpPr>
          <p:cNvPr id="10" name="矩形 9"/>
          <p:cNvSpPr/>
          <p:nvPr/>
        </p:nvSpPr>
        <p:spPr>
          <a:xfrm>
            <a:off x="6904200" y="4080848"/>
            <a:ext cx="3879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⊕⊕⊕⊕⊕⊙⊙⊙⊙⊙</a:t>
            </a:r>
            <a:endParaRPr kumimoji="1" lang="zh-TW" altLang="en-US" sz="3200" b="1" dirty="0">
              <a:solidFill>
                <a:srgbClr val="FF9933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25834" y="3570299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1</a:t>
            </a:r>
            <a:endParaRPr kumimoji="1" lang="zh-TW" alt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48289" y="4052644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-</a:t>
            </a:r>
            <a:r>
              <a:rPr kumimoji="1" lang="en-US" altLang="zh-TW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11</a:t>
            </a:r>
            <a:endParaRPr kumimoji="1" lang="zh-TW" alt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3892" y="360473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⊙⊙⊙</a:t>
            </a:r>
          </a:p>
        </p:txBody>
      </p:sp>
      <p:sp>
        <p:nvSpPr>
          <p:cNvPr id="14" name="矩形 13"/>
          <p:cNvSpPr/>
          <p:nvPr/>
        </p:nvSpPr>
        <p:spPr>
          <a:xfrm>
            <a:off x="4430004" y="409133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solidFill>
                  <a:srgbClr val="FF9933"/>
                </a:solidFill>
                <a:latin typeface="Microsoft YaHei" charset="0"/>
                <a:ea typeface="Microsoft YaHei" charset="0"/>
                <a:cs typeface="Microsoft YaHei" charset="0"/>
              </a:rPr>
              <a:t>⊙⊙⊙⊙⊙⊙</a:t>
            </a:r>
          </a:p>
        </p:txBody>
      </p:sp>
      <p:pic>
        <p:nvPicPr>
          <p:cNvPr id="15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概念建立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58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7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概念建立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475231" y="1453896"/>
                <a:ext cx="10100883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四、用數線法求解整數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加減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五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、絕對值的意義和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加減法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概念</a:t>
                </a:r>
                <a:r>
                  <a:rPr kumimoji="1" lang="en-US" altLang="zh-TW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1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.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數線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兩點</a:t>
                </a:r>
                <a14:m>
                  <m:oMath xmlns:m="http://schemas.openxmlformats.org/officeDocument/2006/math">
                    <m:r>
                      <a:rPr kumimoji="1" lang="en-US" altLang="zh-TW" sz="3200" b="1" i="1" smtClean="0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  <a:cs typeface="Microsoft YaHei" charset="0"/>
                      </a:rPr>
                      <m:t>𝒂</m:t>
                    </m:r>
                    <m:r>
                      <a:rPr kumimoji="1" lang="en-US" altLang="zh-TW" sz="3200" b="1" i="1" smtClean="0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  <a:cs typeface="Microsoft YaHei" charset="0"/>
                      </a:rPr>
                      <m:t>,</m:t>
                    </m:r>
                    <m:r>
                      <a:rPr kumimoji="1" lang="en-US" altLang="zh-TW" sz="3200" b="1" i="1" smtClean="0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  <a:cs typeface="Microsoft YaHei" charset="0"/>
                      </a:rPr>
                      <m:t>𝒃</m:t>
                    </m:r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的距離為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dPr>
                      <m:e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𝒂</m:t>
                        </m:r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−</m:t>
                        </m:r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𝒃</m:t>
                        </m:r>
                      </m:e>
                    </m:d>
                  </m:oMath>
                </a14:m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概念</a:t>
                </a:r>
                <a:r>
                  <a:rPr kumimoji="1" lang="en-US" altLang="zh-TW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2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.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數線上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一點</a:t>
                </a:r>
                <a14:m>
                  <m:oMath xmlns:m="http://schemas.openxmlformats.org/officeDocument/2006/math">
                    <m:r>
                      <a:rPr kumimoji="1" lang="en-US" altLang="zh-TW" sz="3200" b="1" i="1" smtClean="0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  <a:cs typeface="Microsoft YaHei" charset="0"/>
                      </a:rPr>
                      <m:t>𝒙</m:t>
                    </m:r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到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原點的距離，稱為這個數的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絕對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</a:t>
                </a:r>
                <a:r>
                  <a:rPr kumimoji="1" lang="en-US" altLang="zh-TW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        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值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，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dPr>
                      <m:e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表示 </a:t>
                </a:r>
                <a:endParaRPr kumimoji="1"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231" y="1453896"/>
                <a:ext cx="10100883" cy="5293757"/>
              </a:xfrm>
              <a:prstGeom prst="rect">
                <a:avLst/>
              </a:prstGeom>
              <a:blipFill rotWithShape="1">
                <a:blip r:embed="rId4"/>
                <a:stretch>
                  <a:fillRect l="-150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/>
          <p:cNvCxnSpPr/>
          <p:nvPr/>
        </p:nvCxnSpPr>
        <p:spPr>
          <a:xfrm>
            <a:off x="3438144" y="2670338"/>
            <a:ext cx="37661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338828" y="2549271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483352" y="2557584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767328" y="2548058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053078" y="2549271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197602" y="2557583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910328" y="2549271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624578" y="2557583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468125" y="27877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53875" y="27972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3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041149" y="27972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326899" y="27972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572403" y="279729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-1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182375" y="27972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896625" y="27972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4559167" y="2604877"/>
            <a:ext cx="130821" cy="13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901953" y="2435454"/>
            <a:ext cx="107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2+3=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87152" y="244411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zh-TW" alt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3430285" y="3661741"/>
            <a:ext cx="37661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4330969" y="3540674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475493" y="3548987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3759469" y="3539461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045219" y="3540674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189743" y="3548986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4902469" y="3540674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616719" y="3548986"/>
            <a:ext cx="0" cy="239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460266" y="37791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746016" y="3788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3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033290" y="3788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319040" y="3788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564544" y="37886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-1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174516" y="3788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888766" y="3788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4551308" y="3596280"/>
            <a:ext cx="130821" cy="13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1894094" y="3426857"/>
            <a:ext cx="107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2-3=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779293" y="3435513"/>
            <a:ext cx="50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-1</a:t>
            </a:r>
            <a:endParaRPr lang="zh-TW" alt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6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2404E-6 -4.81481E-6 L 0.071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647E-6 1.95929E-6 L -0.07085 1.9592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43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1642" y="1650693"/>
                <a:ext cx="11252133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六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、「括號」在四則運算中的重要性 </a:t>
                </a:r>
              </a:p>
              <a:p>
                <a:r>
                  <a:rPr kumimoji="1" lang="zh-TW" altLang="en-US" sz="3200" b="1" u="sng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活動</a:t>
                </a:r>
                <a:endParaRPr kumimoji="1" lang="en-US" altLang="zh-TW" sz="3200" b="1" u="sng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在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方框裡放入撲克牌，利用牌面上的數字搭配括號做加減法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。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介紹四則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運算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正確寫法並提醒錯誤寫法。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u="sng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活動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利用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指定抽出的撲克牌數字，搭配「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+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」「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-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」「╳ 」「</a:t>
                </a:r>
                <a14:m>
                  <m:oMath xmlns:m="http://schemas.openxmlformats.org/officeDocument/2006/math">
                    <m:r>
                      <a:rPr kumimoji="1" lang="en-US" altLang="zh-TW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Microsoft YaHei" charset="0"/>
                      </a:rPr>
                      <m:t>÷</m:t>
                    </m:r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」 </a:t>
                </a:r>
                <a:endParaRPr kumimoji="1"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及括號「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(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」「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)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」排出計算後數值愈大的組合。 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2" y="1650693"/>
                <a:ext cx="11252133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354" t="-1580" r="-704" b="-30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199887" y="180434"/>
            <a:ext cx="1115568" cy="143560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6265163" y="559910"/>
            <a:ext cx="722376" cy="676656"/>
          </a:xfrm>
          <a:prstGeom prst="mathMultiply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272527" y="180434"/>
            <a:ext cx="1115568" cy="143560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052559" y="177386"/>
            <a:ext cx="1115568" cy="143560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781799" y="161806"/>
            <a:ext cx="576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 smtClean="0">
                <a:solidFill>
                  <a:schemeClr val="bg1"/>
                </a:solidFill>
              </a:rPr>
              <a:t>(</a:t>
            </a:r>
            <a:endParaRPr lang="zh-TW" altLang="en-US" sz="8000" dirty="0">
              <a:solidFill>
                <a:schemeClr val="bg1"/>
              </a:solidFill>
            </a:endParaRPr>
          </a:p>
        </p:txBody>
      </p:sp>
      <p:sp>
        <p:nvSpPr>
          <p:cNvPr id="13" name="加號 12"/>
          <p:cNvSpPr/>
          <p:nvPr/>
        </p:nvSpPr>
        <p:spPr>
          <a:xfrm>
            <a:off x="8430767" y="587342"/>
            <a:ext cx="621792" cy="621792"/>
          </a:xfrm>
          <a:prstGeom prst="mathPlus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0119359" y="116086"/>
            <a:ext cx="576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 smtClean="0">
                <a:solidFill>
                  <a:schemeClr val="bg1"/>
                </a:solidFill>
              </a:rPr>
              <a:t>)</a:t>
            </a:r>
            <a:endParaRPr lang="zh-TW" altLang="en-US" sz="8000" dirty="0">
              <a:solidFill>
                <a:schemeClr val="bg1"/>
              </a:solidFill>
            </a:endParaRPr>
          </a:p>
        </p:txBody>
      </p:sp>
      <p:sp>
        <p:nvSpPr>
          <p:cNvPr id="15" name="等於 14"/>
          <p:cNvSpPr/>
          <p:nvPr/>
        </p:nvSpPr>
        <p:spPr>
          <a:xfrm>
            <a:off x="10471403" y="733646"/>
            <a:ext cx="553212" cy="329184"/>
          </a:xfrm>
          <a:prstGeom prst="mathEqual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6" name="Picture 2" descr="bubble-154255_64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概念建立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616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097149" y="516906"/>
                <a:ext cx="8959733" cy="611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形如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𝒃</m:t>
                        </m:r>
                      </m:num>
                      <m:den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，念作</a:t>
                </a:r>
                <a14:m>
                  <m:oMath xmlns:m="http://schemas.openxmlformats.org/officeDocument/2006/math">
                    <m:r>
                      <a:rPr kumimoji="1" lang="en-US" altLang="zh-TW" sz="3200" b="1" i="1" smtClean="0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  <a:cs typeface="Microsoft YaHei" charset="0"/>
                      </a:rPr>
                      <m:t>𝒂</m:t>
                    </m:r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分之</a:t>
                </a:r>
                <a14:m>
                  <m:oMath xmlns:m="http://schemas.openxmlformats.org/officeDocument/2006/math">
                    <m:r>
                      <a:rPr kumimoji="1" lang="en-US" altLang="zh-TW" sz="3200" b="1" i="1" smtClean="0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  <a:cs typeface="Microsoft YaHei" charset="0"/>
                      </a:rPr>
                      <m:t>𝒃</m:t>
                    </m:r>
                  </m:oMath>
                </a14:m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例如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將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pizza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切成三等份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，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取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其中的一份，意義即為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「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𝟑</m:t>
                        </m:r>
                      </m:den>
                    </m:f>
                    <m:r>
                      <a:rPr kumimoji="1" lang="zh-TW" altLang="en-US" sz="3200" b="1" i="1" smtClean="0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</a:rPr>
                      <m:t> </m:t>
                    </m:r>
                  </m:oMath>
                </a14:m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」，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取其中的兩份，意義即為「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𝟐</m:t>
                        </m:r>
                      </m:num>
                      <m:den>
                        <m: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」。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例如將一條緞帶分成五等分， </a:t>
                </a: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取其中的一份，意義即為「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」，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取其中的三份，意義即為「</a:t>
                </a:r>
                <a:r>
                  <a:rPr kumimoji="1" lang="en-US" altLang="zh-TW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𝟑</m:t>
                        </m:r>
                      </m:num>
                      <m:den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」。 </a:t>
                </a:r>
                <a:endParaRPr kumimoji="1"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9" y="516906"/>
                <a:ext cx="8959733" cy="6118726"/>
              </a:xfrm>
              <a:prstGeom prst="rect">
                <a:avLst/>
              </a:prstGeom>
              <a:blipFill rotWithShape="1">
                <a:blip r:embed="rId2"/>
                <a:stretch>
                  <a:fillRect l="-1701" b="-3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54" y="1079083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54" y="2198461"/>
            <a:ext cx="990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54" y="5349050"/>
            <a:ext cx="1476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54" y="6122289"/>
            <a:ext cx="1466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ubble-154255_640[1]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概念建立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616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7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概念建立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944329153"/>
              </p:ext>
            </p:extLst>
          </p:nvPr>
        </p:nvGraphicFramePr>
        <p:xfrm>
          <a:off x="2873248" y="8128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矩形 9"/>
          <p:cNvSpPr/>
          <p:nvPr/>
        </p:nvSpPr>
        <p:spPr>
          <a:xfrm>
            <a:off x="3203448" y="45339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一</a:t>
            </a:r>
            <a:r>
              <a:rPr kumimoji="1" lang="zh-TW" altLang="en-US" sz="3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、分數的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分類</a:t>
            </a:r>
            <a:endParaRPr kumimoji="1" lang="zh-TW" altLang="en-US" sz="3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6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7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概念建立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2833" y="1683702"/>
            <a:ext cx="106387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二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、等值分數與分數的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相等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當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兩個分數意義相同時，可稱其數值相等。 </a:t>
            </a:r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將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分數的分子分母同乘一個不為</a:t>
            </a:r>
            <a:r>
              <a:rPr kumimoji="1"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0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的數字，其值不變， </a:t>
            </a:r>
          </a:p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這個動作稱為</a:t>
            </a:r>
            <a:r>
              <a:rPr kumimoji="1"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擴</a:t>
            </a:r>
            <a:r>
              <a:rPr kumimoji="1" lang="zh-TW" altLang="en-US" sz="32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分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。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三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、最簡分數 </a:t>
            </a:r>
          </a:p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一個分數的分子和分母互質時，此分數稱為最簡分數。 </a:t>
            </a:r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將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分母和分子一起同除以不是</a:t>
            </a:r>
            <a:r>
              <a:rPr kumimoji="1"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0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的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數字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，數值相同，這個動作稱為</a:t>
            </a:r>
            <a:r>
              <a:rPr kumimoji="1"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約分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。 </a:t>
            </a:r>
            <a:endParaRPr kumimoji="1"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6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7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概念建立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261884" y="1907683"/>
                <a:ext cx="10930116" cy="4469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五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、分數的加減 </a:t>
                </a:r>
              </a:p>
              <a:p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兩分數相加或相減時， </a:t>
                </a:r>
              </a:p>
              <a:p>
                <a:r>
                  <a:rPr kumimoji="1" lang="en-US" altLang="zh-TW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1.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若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分母相同，則分母不變，兩個分子直接相加或相減。 </a:t>
                </a:r>
              </a:p>
              <a:p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例如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𝟓</m:t>
                        </m:r>
                      </m:den>
                    </m:f>
                    <m:r>
                      <a:rPr kumimoji="1" lang="en-US" altLang="zh-TW" sz="3200" b="1" i="1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</a:rPr>
                      <m:t>+</m:t>
                    </m:r>
                    <m:f>
                      <m:fPr>
                        <m:ctrlP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𝟑</m:t>
                        </m:r>
                      </m:num>
                      <m:den>
                        <m:r>
                          <a:rPr kumimoji="1" lang="en-US" altLang="zh-TW" sz="3200" b="1" i="1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可想成</a:t>
                </a:r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endParaRPr kumimoji="1" lang="en-US" altLang="zh-TW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endParaRPr>
              </a:p>
              <a:p>
                <a:r>
                  <a:rPr kumimoji="1" lang="en-US" altLang="zh-TW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2.</a:t>
                </a:r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若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分母不同，要先通分化成相同分母，分子再相加或相減。 </a:t>
                </a:r>
              </a:p>
              <a:p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例如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𝟐</m:t>
                        </m:r>
                      </m:den>
                    </m:f>
                    <m:r>
                      <a:rPr kumimoji="1" lang="en-US" altLang="zh-TW" sz="3200" b="1" i="1" smtClean="0">
                        <a:solidFill>
                          <a:schemeClr val="bg1"/>
                        </a:solidFill>
                        <a:latin typeface="Cambria Math"/>
                        <a:ea typeface="Microsoft YaHei" charset="0"/>
                      </a:rPr>
                      <m:t>+</m:t>
                    </m:r>
                    <m:f>
                      <m:fPr>
                        <m:ctrlP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" charset="0"/>
                          </a:rPr>
                        </m:ctrlPr>
                      </m:fPr>
                      <m:num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zh-TW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Microsoft YaHei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1" lang="zh-TW" altLang="en-US" sz="32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 </a:t>
                </a:r>
                <a:r>
                  <a:rPr kumimoji="1" lang="zh-TW" altLang="en-US" sz="3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icrosoft YaHei" charset="0"/>
                  </a:rPr>
                  <a:t>可想成 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84" y="1907683"/>
                <a:ext cx="10930116" cy="4469685"/>
              </a:xfrm>
              <a:prstGeom prst="rect">
                <a:avLst/>
              </a:prstGeom>
              <a:blipFill rotWithShape="1">
                <a:blip r:embed="rId4"/>
                <a:stretch>
                  <a:fillRect l="-1394" t="-1774" r="-3012" b="-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72" y="3383852"/>
            <a:ext cx="1066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28" y="3383852"/>
            <a:ext cx="1057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2" y="3383852"/>
            <a:ext cx="1066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加號 13"/>
          <p:cNvSpPr/>
          <p:nvPr/>
        </p:nvSpPr>
        <p:spPr>
          <a:xfrm>
            <a:off x="5590032" y="3644456"/>
            <a:ext cx="621792" cy="621792"/>
          </a:xfrm>
          <a:prstGeom prst="mathPlus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於 14"/>
          <p:cNvSpPr/>
          <p:nvPr/>
        </p:nvSpPr>
        <p:spPr>
          <a:xfrm>
            <a:off x="7243552" y="3790760"/>
            <a:ext cx="553212" cy="329184"/>
          </a:xfrm>
          <a:prstGeom prst="mathEqual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27" y="5730463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加號 16"/>
          <p:cNvSpPr/>
          <p:nvPr/>
        </p:nvSpPr>
        <p:spPr>
          <a:xfrm>
            <a:off x="5559552" y="5927408"/>
            <a:ext cx="621792" cy="621792"/>
          </a:xfrm>
          <a:prstGeom prst="mathPlus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747766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等於 18"/>
          <p:cNvSpPr/>
          <p:nvPr/>
        </p:nvSpPr>
        <p:spPr>
          <a:xfrm>
            <a:off x="7216120" y="6073712"/>
            <a:ext cx="553212" cy="329184"/>
          </a:xfrm>
          <a:prstGeom prst="mathEqual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45" y="5747766"/>
            <a:ext cx="9715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240024" y="238393"/>
            <a:ext cx="8500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四、通分 </a:t>
            </a:r>
          </a:p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將兩個分數的分母利用約分或擴分，把它們的分母化為相同數，這個過程稱為</a:t>
            </a:r>
            <a:r>
              <a:rPr kumimoji="1"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通分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。</a:t>
            </a:r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8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261884" y="3557370"/>
            <a:ext cx="82894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競賽時間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搶</a:t>
            </a:r>
            <a:r>
              <a:rPr kumimoji="1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99</a:t>
            </a:r>
          </a:p>
          <a:p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競賽</a:t>
            </a:r>
            <a:r>
              <a:rPr kumimoji="1"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時間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數字急轉彎</a:t>
            </a:r>
            <a:endParaRPr kumimoji="1"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endParaRPr kumimoji="1"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kumimoji="1"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競賽時間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抽撲克牌計算分數加減並比較大小 </a:t>
            </a:r>
          </a:p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endParaRPr kumimoji="1"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8" y="0"/>
            <a:ext cx="4061430" cy="304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089395" cy="304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C:\Users\Administrator\Downloads\IMG-57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48" y="2466785"/>
            <a:ext cx="3730752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4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3931207" y="578414"/>
            <a:ext cx="4329586" cy="1107996"/>
            <a:chOff x="3957557" y="1328691"/>
            <a:chExt cx="4329586" cy="1107996"/>
          </a:xfrm>
        </p:grpSpPr>
        <p:sp>
          <p:nvSpPr>
            <p:cNvPr id="7" name="矩形 6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101566" y="1328691"/>
              <a:ext cx="404147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實施對象</a:t>
              </a:r>
              <a:endParaRPr kumimoji="1" lang="zh-CN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 rot="19416438">
            <a:off x="3263195" y="398397"/>
            <a:ext cx="1024513" cy="1398348"/>
            <a:chOff x="3087349" y="2414413"/>
            <a:chExt cx="1024513" cy="1398348"/>
          </a:xfrm>
        </p:grpSpPr>
        <p:sp>
          <p:nvSpPr>
            <p:cNvPr id="11" name="椭圆 10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 rot="8798391">
            <a:off x="7173354" y="665084"/>
            <a:ext cx="1587497" cy="1146873"/>
            <a:chOff x="7306290" y="4611207"/>
            <a:chExt cx="1587497" cy="1146873"/>
          </a:xfrm>
        </p:grpSpPr>
        <p:sp>
          <p:nvSpPr>
            <p:cNvPr id="16" name="椭圆 1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878892" y="4611207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506"/>
            <a:ext cx="8685031" cy="49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53369" y="2209276"/>
            <a:ext cx="97610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一年級新生國中教育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數學科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通科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業科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85031" y="614476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個人化學習路徑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2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557" y="1233849"/>
            <a:ext cx="4329586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01566" y="2753613"/>
            <a:ext cx="40414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感</a:t>
            </a:r>
            <a:r>
              <a:rPr kumimoji="1"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謝指教</a:t>
            </a:r>
            <a:endParaRPr kumimoji="1" lang="zh-CN" altLang="en-US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06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3931207" y="578414"/>
            <a:ext cx="4329586" cy="1107996"/>
            <a:chOff x="3957557" y="1328691"/>
            <a:chExt cx="4329586" cy="1107996"/>
          </a:xfrm>
        </p:grpSpPr>
        <p:sp>
          <p:nvSpPr>
            <p:cNvPr id="7" name="矩形 6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101566" y="1328691"/>
              <a:ext cx="404147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涵蓋內容</a:t>
              </a:r>
              <a:endParaRPr kumimoji="1" lang="zh-CN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 rot="19416438">
            <a:off x="3263195" y="398397"/>
            <a:ext cx="1024513" cy="1398348"/>
            <a:chOff x="3087349" y="2414413"/>
            <a:chExt cx="1024513" cy="1398348"/>
          </a:xfrm>
        </p:grpSpPr>
        <p:sp>
          <p:nvSpPr>
            <p:cNvPr id="11" name="椭圆 10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 rot="8798391">
            <a:off x="7173354" y="665084"/>
            <a:ext cx="1587497" cy="1146873"/>
            <a:chOff x="7306290" y="4611207"/>
            <a:chExt cx="1587497" cy="1146873"/>
          </a:xfrm>
        </p:grpSpPr>
        <p:sp>
          <p:nvSpPr>
            <p:cNvPr id="16" name="椭圆 1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878892" y="4611207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71455" y="2632304"/>
            <a:ext cx="29452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因材網</a:t>
            </a:r>
            <a:endParaRPr kumimoji="1"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71455" y="3440836"/>
            <a:ext cx="26766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整數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的加減法</a:t>
            </a:r>
            <a:endParaRPr kumimoji="1"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71455" y="4249368"/>
            <a:ext cx="26766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分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數</a:t>
            </a:r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的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加減法</a:t>
            </a:r>
            <a:endParaRPr kumimoji="1"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1455" y="5057899"/>
            <a:ext cx="26766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數學遊戲競賽</a:t>
            </a:r>
            <a:endParaRPr kumimoji="1"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294397" y="2611767"/>
            <a:ext cx="579692" cy="579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smtClean="0">
                <a:solidFill>
                  <a:schemeClr val="bg1"/>
                </a:solidFill>
              </a:rPr>
              <a:t>1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285387" y="3443377"/>
            <a:ext cx="579692" cy="579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</a:rPr>
              <a:t>2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85386" y="4270752"/>
            <a:ext cx="579692" cy="5796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</a:rPr>
              <a:t>3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285386" y="5062982"/>
            <a:ext cx="579692" cy="579692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smtClean="0">
                <a:solidFill>
                  <a:schemeClr val="bg1"/>
                </a:solidFill>
              </a:rPr>
              <a:t>4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44071" y="2755414"/>
            <a:ext cx="2173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16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https</a:t>
            </a:r>
            <a:r>
              <a:rPr kumimoji="1" lang="en-US" altLang="zh-TW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://adl.edu.tw/ </a:t>
            </a:r>
            <a:endParaRPr kumimoji="1" lang="zh-TW" altLang="en-US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1506647"/>
            <a:ext cx="4329586" cy="1038313"/>
            <a:chOff x="3957557" y="1328691"/>
            <a:chExt cx="4329586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6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課程目標</a:t>
              </a:r>
              <a:endParaRPr kumimoji="1" lang="zh-CN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71016" y="2773091"/>
            <a:ext cx="946404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一、提供學生適性學習的機會，培育學生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</a:t>
            </a:r>
            <a:r>
              <a:rPr lang="zh-TW" altLang="zh-TW" sz="36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索</a:t>
            </a:r>
            <a:endParaRPr lang="en-US" altLang="zh-TW" sz="360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6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的信心</a:t>
            </a:r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正向態度</a:t>
            </a:r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，並培養使用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zh-TW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 smtClean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於數學程序及解決問題的能力。</a:t>
            </a:r>
          </a:p>
          <a:p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二、利用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「因材網」</a:t>
            </a:r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學習扶助科技化評量</a:t>
            </a:r>
            <a:r>
              <a:rPr lang="zh-TW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診斷</a:t>
            </a:r>
            <a:endParaRPr lang="en-US" altLang="zh-TW" sz="3600" dirty="0" smtClean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資料進行概念檢測與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扶助學習</a:t>
            </a:r>
            <a:r>
              <a:rPr lang="zh-TW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自主學習能力</a:t>
            </a:r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與提升學習</a:t>
            </a:r>
            <a:r>
              <a:rPr lang="zh-TW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807473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80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7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課前準備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656" y="2208372"/>
            <a:ext cx="9710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相關業務單位申請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校管帳號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，並為授課教師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建置班級、座號、帳號、密碼等資料。</a:t>
            </a:r>
          </a:p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教師指派任務：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縱貫診斷測驗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適性省題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的加減運算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分數的加減運算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準備線上學習所需的設備→電腦筆電或平板，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以及足夠頻寬的網路。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7" name="Picture 3" descr="C:\Users\Administrator\AppData\Local\Microsoft\Windows\Temporary Internet Files\Content.IE5\O1CDK4SU\computer-1295529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943473"/>
            <a:ext cx="3061416" cy="1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AppData\Local\Microsoft\Windows\Temporary Internet Files\Content.IE5\O1CDK4SU\HP_Tablet_PC_running_Windows_XP_(Tablet_PC_edition)_(2006)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676" y="4869687"/>
            <a:ext cx="1788347" cy="18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istrator\AppData\Local\Microsoft\Windows\Temporary Internet Files\Content.IE5\4XURVMZQ\laptop_PNG590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45" y="4795187"/>
            <a:ext cx="2981545" cy="22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橢圓形圖說文字 18"/>
          <p:cNvSpPr/>
          <p:nvPr/>
        </p:nvSpPr>
        <p:spPr>
          <a:xfrm>
            <a:off x="7589520" y="290850"/>
            <a:ext cx="3319272" cy="16630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也可以設定學校各年段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教科書版本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96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0" y="616838"/>
            <a:ext cx="10336149" cy="58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5532120" y="1216442"/>
            <a:ext cx="1764792" cy="57578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641336" y="5410490"/>
            <a:ext cx="1164336" cy="379877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58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7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117114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54740" y="325284"/>
            <a:ext cx="12065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引起動機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030" y="1661308"/>
            <a:ext cx="116730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課程說明：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數學基礎薄弱的部分作補足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以為未來數學學習做準</a:t>
            </a:r>
            <a:endParaRPr lang="en-US" altLang="zh-TW" sz="36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配合教育部「因材網」線上學習資源，針對學生個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人還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未學會或建構基礎的概念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作線上學習和測驗檢視。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鼓勵學生學習數學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分享以往學長姐成功與失敗案例，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引發學習動力。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介紹「因材網」功能與學生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的重要性，強調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自發主動的學習者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，進而培養欣賞數學的態度。</a:t>
            </a:r>
          </a:p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實際操作使用因材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07" y="7482"/>
            <a:ext cx="4465594" cy="223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29" y="0"/>
            <a:ext cx="4480559" cy="22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58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7" name="Picture 2" descr="bubble-154255_64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能力診斷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56432" y="74961"/>
            <a:ext cx="8659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學生登入因材網學習系統，點選「我的任務」，針對學生的數學能力進行線上診斷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強調進行因材網作題目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旨在「診斷」而非「測驗」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3" y="2453640"/>
            <a:ext cx="1099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4764024" y="4434840"/>
            <a:ext cx="1143000" cy="266700"/>
          </a:xfrm>
          <a:prstGeom prst="round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773424" y="3901440"/>
            <a:ext cx="1143000" cy="266700"/>
          </a:xfrm>
          <a:prstGeom prst="round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167568" y="2790334"/>
            <a:ext cx="1364448" cy="60331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58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2" y="9510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 6"/>
          <p:cNvGrpSpPr/>
          <p:nvPr/>
        </p:nvGrpSpPr>
        <p:grpSpPr>
          <a:xfrm rot="1718587">
            <a:off x="104529" y="84498"/>
            <a:ext cx="1024513" cy="1398348"/>
            <a:chOff x="3087349" y="2414413"/>
            <a:chExt cx="1024513" cy="1398348"/>
          </a:xfrm>
        </p:grpSpPr>
        <p:sp>
          <p:nvSpPr>
            <p:cNvPr id="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3407199" y="262213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教師指導學生檢視各自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zh-TW" altLang="zh-TW" sz="36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診斷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024850" y="1170463"/>
            <a:ext cx="1179576" cy="21602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782069" y="1407848"/>
            <a:ext cx="716280" cy="25068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bubble-154255_64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4" y="98826"/>
            <a:ext cx="1828788" cy="16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4740" y="306996"/>
            <a:ext cx="12065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能力診斷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36932" y="3280874"/>
            <a:ext cx="2934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教師提示學生就診斷報告需做的</a:t>
            </a:r>
            <a:r>
              <a:rPr lang="zh-TW" altLang="zh-TW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後續任務</a:t>
            </a:r>
            <a:r>
              <a:rPr lang="zh-TW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及其重要性，鼓勵學習。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58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33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F17700"/>
      </a:accent1>
      <a:accent2>
        <a:srgbClr val="DC2144"/>
      </a:accent2>
      <a:accent3>
        <a:srgbClr val="71CAE0"/>
      </a:accent3>
      <a:accent4>
        <a:srgbClr val="112D43"/>
      </a:accent4>
      <a:accent5>
        <a:srgbClr val="050F25"/>
      </a:accent5>
      <a:accent6>
        <a:srgbClr val="162D4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966</Words>
  <Application>Microsoft Office PowerPoint</Application>
  <PresentationFormat>寬螢幕</PresentationFormat>
  <Paragraphs>174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Microsoft YaHei</vt:lpstr>
      <vt:lpstr>Microsoft YaHei</vt:lpstr>
      <vt:lpstr>宋体</vt:lpstr>
      <vt:lpstr>微軟正黑體</vt:lpstr>
      <vt:lpstr>新細明體</vt:lpstr>
      <vt:lpstr>Arial</vt:lpstr>
      <vt:lpstr>Calibri</vt:lpstr>
      <vt:lpstr>Cambria Math</vt:lpstr>
      <vt:lpstr>Century Gothic</vt:lpstr>
      <vt:lpstr>Segoe UI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206</cp:revision>
  <dcterms:created xsi:type="dcterms:W3CDTF">2015-09-05T08:54:39Z</dcterms:created>
  <dcterms:modified xsi:type="dcterms:W3CDTF">2020-07-02T01:38:14Z</dcterms:modified>
</cp:coreProperties>
</file>