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4" r:id="rId1"/>
  </p:sldMasterIdLst>
  <p:sldIdLst>
    <p:sldId id="257" r:id="rId2"/>
    <p:sldId id="258" r:id="rId3"/>
    <p:sldId id="259" r:id="rId4"/>
    <p:sldId id="286" r:id="rId5"/>
    <p:sldId id="28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275" r:id="rId19"/>
    <p:sldId id="276" r:id="rId20"/>
    <p:sldId id="277" r:id="rId21"/>
    <p:sldId id="271" r:id="rId22"/>
    <p:sldId id="272" r:id="rId23"/>
    <p:sldId id="273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grpSp>
        <p:nvGrpSpPr>
          <p:cNvPr id="2" name="群組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手繪多邊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手繪多邊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＞形箭號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＞形箭號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＞形箭號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＞形箭號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787F7D7-9BEA-40B3-8411-809A958433D0}" type="datetimeFigureOut">
              <a:rPr lang="zh-TW" altLang="en-US" smtClean="0"/>
              <a:pPr/>
              <a:t>2018/10/18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773F583-EECE-4A2E-97E9-D0C02D86D2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0232" y="2071678"/>
            <a:ext cx="5286412" cy="25717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AR</a:t>
            </a:r>
            <a:r>
              <a:rPr lang="zh-TW" altLang="en-US" sz="6600" dirty="0" smtClean="0"/>
              <a:t>檔案製作 </a:t>
            </a:r>
            <a:r>
              <a:rPr lang="en-US" altLang="zh-TW" sz="6600" dirty="0" smtClean="0">
                <a:solidFill>
                  <a:srgbClr val="FF0000"/>
                </a:solidFill>
              </a:rPr>
              <a:t>1</a:t>
            </a:r>
            <a:r>
              <a:rPr lang="en-US" altLang="zh-TW" sz="6600" dirty="0" smtClean="0"/>
              <a:t/>
            </a:r>
            <a:br>
              <a:rPr lang="en-US" altLang="zh-TW" sz="6600" dirty="0" smtClean="0"/>
            </a:br>
            <a:r>
              <a:rPr lang="en-US" altLang="zh-TW" sz="3100" b="0" dirty="0" err="1" smtClean="0">
                <a:solidFill>
                  <a:srgbClr val="00B05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aurasma</a:t>
            </a:r>
            <a:r>
              <a:rPr lang="en-US" altLang="zh-TW" sz="3100" b="0" dirty="0" smtClean="0">
                <a:solidFill>
                  <a:srgbClr val="00B05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/>
            </a:r>
            <a:br>
              <a:rPr lang="en-US" altLang="zh-TW" sz="3100" b="0" dirty="0" smtClean="0">
                <a:solidFill>
                  <a:srgbClr val="00B05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</a:br>
            <a:r>
              <a:rPr lang="en-US" altLang="zh-TW" sz="3100" b="0" dirty="0" smtClean="0">
                <a:solidFill>
                  <a:srgbClr val="00B05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(</a:t>
            </a:r>
            <a:r>
              <a:rPr lang="en-US" sz="3100" b="0" dirty="0" smtClean="0">
                <a:solidFill>
                  <a:srgbClr val="00B050"/>
                </a:solidFill>
              </a:rPr>
              <a:t>HP Reveal)</a:t>
            </a:r>
            <a:endParaRPr lang="zh-TW" altLang="en-US" sz="31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7.</a:t>
            </a:r>
            <a:r>
              <a:rPr lang="zh-TW" altLang="en-US" sz="2800" dirty="0" smtClean="0"/>
              <a:t>選擇完後，記得要點</a:t>
            </a:r>
            <a:r>
              <a:rPr lang="en-US" altLang="zh-TW" sz="2800" dirty="0" smtClean="0">
                <a:solidFill>
                  <a:srgbClr val="00B050"/>
                </a:solidFill>
              </a:rPr>
              <a:t>Save</a:t>
            </a:r>
            <a:r>
              <a:rPr lang="zh-TW" altLang="en-US" sz="2800" dirty="0" smtClean="0"/>
              <a:t>鍵存檔完成此驅動圖片</a:t>
            </a:r>
            <a:r>
              <a:rPr lang="en-US" altLang="zh-TW" sz="2800" dirty="0" smtClean="0">
                <a:solidFill>
                  <a:srgbClr val="00B050"/>
                </a:solidFill>
              </a:rPr>
              <a:t>Trigger</a:t>
            </a:r>
            <a:r>
              <a:rPr lang="zh-TW" altLang="en-US" sz="2800" dirty="0" smtClean="0"/>
              <a:t>。 </a:t>
            </a:r>
            <a:endParaRPr lang="zh-TW" altLang="en-US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57256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6286512" y="5214950"/>
            <a:ext cx="785818" cy="35719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8.</a:t>
            </a:r>
            <a:r>
              <a:rPr lang="zh-TW" altLang="en-US" sz="2800" dirty="0" smtClean="0">
                <a:solidFill>
                  <a:schemeClr val="tx1"/>
                </a:solidFill>
              </a:rPr>
              <a:t>出現驅動圖片</a:t>
            </a:r>
            <a:r>
              <a:rPr lang="en-US" altLang="zh-TW" sz="2800" dirty="0" smtClean="0">
                <a:solidFill>
                  <a:srgbClr val="00B050"/>
                </a:solidFill>
              </a:rPr>
              <a:t>Trigger</a:t>
            </a:r>
            <a:r>
              <a:rPr lang="en-US" altLang="zh-TW" sz="2800" dirty="0" smtClean="0"/>
              <a:t> </a:t>
            </a:r>
            <a:r>
              <a:rPr lang="zh-TW" altLang="en-US" sz="2800" dirty="0" smtClean="0">
                <a:solidFill>
                  <a:schemeClr val="tx1"/>
                </a:solidFill>
              </a:rPr>
              <a:t>，</a:t>
            </a:r>
            <a:r>
              <a:rPr lang="zh-TW" altLang="en-US" sz="2800" dirty="0" smtClean="0"/>
              <a:t>點選</a:t>
            </a:r>
            <a:r>
              <a:rPr lang="en-US" altLang="zh-TW" sz="2800" dirty="0" smtClean="0">
                <a:solidFill>
                  <a:srgbClr val="00B050"/>
                </a:solidFill>
              </a:rPr>
              <a:t>next</a:t>
            </a:r>
            <a:r>
              <a:rPr lang="zh-TW" altLang="en-US" sz="2800" dirty="0" smtClean="0"/>
              <a:t>鍵</a:t>
            </a:r>
            <a:r>
              <a:rPr lang="zh-TW" altLang="en-US" sz="2800" dirty="0" smtClean="0">
                <a:solidFill>
                  <a:schemeClr val="tx1"/>
                </a:solidFill>
              </a:rPr>
              <a:t>進入下一頁面。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42307"/>
            <a:ext cx="8358246" cy="522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3571868" y="2071678"/>
            <a:ext cx="714380" cy="35719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929586" y="1928802"/>
            <a:ext cx="642942" cy="57150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9.</a:t>
            </a:r>
            <a:r>
              <a:rPr lang="zh-TW" altLang="en-US" sz="2800" dirty="0" smtClean="0">
                <a:solidFill>
                  <a:schemeClr val="tx1"/>
                </a:solidFill>
              </a:rPr>
              <a:t>點選</a:t>
            </a:r>
            <a:r>
              <a:rPr lang="en-US" altLang="zh-TW" sz="3600" dirty="0" smtClean="0">
                <a:solidFill>
                  <a:srgbClr val="00B050"/>
                </a:solidFill>
              </a:rPr>
              <a:t>+</a:t>
            </a:r>
            <a:r>
              <a:rPr lang="zh-TW" altLang="en-US" sz="2800" dirty="0" smtClean="0">
                <a:solidFill>
                  <a:schemeClr val="tx1"/>
                </a:solidFill>
              </a:rPr>
              <a:t>號</a:t>
            </a:r>
            <a:r>
              <a:rPr lang="zh-TW" altLang="en-US" sz="2800" dirty="0" smtClean="0"/>
              <a:t>，以便編輯下一疊層</a:t>
            </a:r>
            <a:r>
              <a:rPr lang="en-US" sz="2800" b="0" dirty="0" smtClean="0">
                <a:solidFill>
                  <a:srgbClr val="00B050"/>
                </a:solidFill>
              </a:rPr>
              <a:t> Overlays</a:t>
            </a:r>
            <a:r>
              <a:rPr lang="zh-TW" altLang="en-US" sz="2800" dirty="0" smtClean="0"/>
              <a:t>。 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9" y="1000108"/>
            <a:ext cx="850112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橢圓 7"/>
          <p:cNvSpPr/>
          <p:nvPr/>
        </p:nvSpPr>
        <p:spPr>
          <a:xfrm>
            <a:off x="5572132" y="3000372"/>
            <a:ext cx="1357322" cy="18573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214678" y="2143116"/>
            <a:ext cx="1214446" cy="35719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10.</a:t>
            </a:r>
            <a:r>
              <a:rPr lang="zh-TW" altLang="en-US" sz="2800" dirty="0" smtClean="0"/>
              <a:t>出現影片選擇視窗，選擇一段相關影片作為</a:t>
            </a:r>
            <a:r>
              <a:rPr lang="en-US" sz="2800" dirty="0" smtClean="0">
                <a:solidFill>
                  <a:srgbClr val="00B050"/>
                </a:solidFill>
              </a:rPr>
              <a:t>Overlays </a:t>
            </a:r>
            <a:r>
              <a:rPr lang="en-US" sz="2800" dirty="0" smtClean="0"/>
              <a:t>，</a:t>
            </a:r>
            <a:r>
              <a:rPr lang="zh-TW" altLang="en-US" sz="2800" dirty="0" smtClean="0"/>
              <a:t>以</a:t>
            </a:r>
            <a:r>
              <a:rPr lang="en-US" altLang="zh-TW" sz="2800" dirty="0" smtClean="0">
                <a:solidFill>
                  <a:srgbClr val="00B050"/>
                </a:solidFill>
              </a:rPr>
              <a:t>mp4</a:t>
            </a:r>
            <a:r>
              <a:rPr lang="zh-TW" altLang="en-US" sz="2800" dirty="0" smtClean="0"/>
              <a:t>為佳</a:t>
            </a:r>
            <a:r>
              <a:rPr lang="en-US" sz="2800" dirty="0" smtClean="0"/>
              <a:t> 。 </a:t>
            </a:r>
            <a:endParaRPr lang="zh-TW" alt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850112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橢圓 8"/>
          <p:cNvSpPr/>
          <p:nvPr/>
        </p:nvSpPr>
        <p:spPr>
          <a:xfrm>
            <a:off x="5429256" y="3143248"/>
            <a:ext cx="1643074" cy="192882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14348" y="5786454"/>
            <a:ext cx="2714644" cy="21431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 flipV="1">
            <a:off x="3286116" y="4643446"/>
            <a:ext cx="2286016" cy="114300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11.</a:t>
            </a:r>
            <a:r>
              <a:rPr lang="zh-TW" altLang="en-US" sz="2800" dirty="0" smtClean="0"/>
              <a:t>影片匯入， 命名</a:t>
            </a:r>
            <a:r>
              <a:rPr lang="en-US" altLang="zh-TW" sz="2800" dirty="0" smtClean="0">
                <a:solidFill>
                  <a:srgbClr val="00B050"/>
                </a:solidFill>
              </a:rPr>
              <a:t>name</a:t>
            </a:r>
            <a:r>
              <a:rPr lang="zh-TW" altLang="en-US" sz="2800" dirty="0" smtClean="0"/>
              <a:t>後， 按</a:t>
            </a:r>
            <a:r>
              <a:rPr lang="en-US" altLang="zh-TW" sz="2800" dirty="0" smtClean="0">
                <a:solidFill>
                  <a:srgbClr val="00B050"/>
                </a:solidFill>
              </a:rPr>
              <a:t>Save</a:t>
            </a:r>
            <a:r>
              <a:rPr lang="zh-TW" altLang="en-US" sz="2800" dirty="0" smtClean="0"/>
              <a:t>鍵。 </a:t>
            </a:r>
            <a:endParaRPr lang="zh-TW" altLang="en-US" sz="2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6"/>
            <a:ext cx="850112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1643042" y="2500306"/>
            <a:ext cx="2857520" cy="21431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6429388" y="5286388"/>
            <a:ext cx="571504" cy="28575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>
            <a:endCxn id="6" idx="1"/>
          </p:cNvCxnSpPr>
          <p:nvPr/>
        </p:nvCxnSpPr>
        <p:spPr>
          <a:xfrm rot="16200000" flipH="1">
            <a:off x="3985701" y="2800852"/>
            <a:ext cx="2613615" cy="24411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zh-TW" altLang="en-US" sz="2800" dirty="0" smtClean="0">
                <a:solidFill>
                  <a:schemeClr val="accent2"/>
                </a:solidFill>
              </a:rPr>
              <a:t>步驟</a:t>
            </a:r>
            <a:r>
              <a:rPr lang="en-US" altLang="zh-TW" sz="2800" dirty="0" smtClean="0">
                <a:solidFill>
                  <a:schemeClr val="accent2"/>
                </a:solidFill>
              </a:rPr>
              <a:t>12.</a:t>
            </a:r>
            <a:r>
              <a:rPr lang="zh-TW" altLang="en-US" sz="2800" dirty="0" smtClean="0"/>
              <a:t>影片匯入後，可調整影片的大小及位置， 調整好後按</a:t>
            </a:r>
            <a:r>
              <a:rPr lang="en-US" altLang="zh-TW" sz="2800" dirty="0" smtClean="0">
                <a:solidFill>
                  <a:srgbClr val="00B050"/>
                </a:solidFill>
              </a:rPr>
              <a:t>save</a:t>
            </a:r>
            <a:r>
              <a:rPr lang="zh-TW" altLang="en-US" sz="2800" dirty="0" smtClean="0"/>
              <a:t>鍵。 </a:t>
            </a:r>
            <a:endParaRPr lang="zh-TW" altLang="en-US" sz="2800" dirty="0"/>
          </a:p>
        </p:txBody>
      </p:sp>
      <p:pic>
        <p:nvPicPr>
          <p:cNvPr id="410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9808" y="1071546"/>
            <a:ext cx="822559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上-下雙向箭號 18"/>
          <p:cNvSpPr/>
          <p:nvPr/>
        </p:nvSpPr>
        <p:spPr>
          <a:xfrm>
            <a:off x="3643306" y="3429000"/>
            <a:ext cx="71438" cy="500066"/>
          </a:xfrm>
          <a:prstGeom prst="up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左-右雙向箭號 19"/>
          <p:cNvSpPr/>
          <p:nvPr/>
        </p:nvSpPr>
        <p:spPr>
          <a:xfrm>
            <a:off x="2357422" y="4643446"/>
            <a:ext cx="500066" cy="142876"/>
          </a:xfrm>
          <a:prstGeom prst="left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5857884" y="2071678"/>
            <a:ext cx="571504" cy="57150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chemeClr val="accent2"/>
                </a:solidFill>
              </a:rPr>
              <a:t>步驟</a:t>
            </a:r>
            <a:r>
              <a:rPr lang="en-US" altLang="zh-TW" sz="2800" dirty="0" smtClean="0">
                <a:solidFill>
                  <a:schemeClr val="accent2"/>
                </a:solidFill>
              </a:rPr>
              <a:t>13.</a:t>
            </a:r>
            <a:r>
              <a:rPr lang="zh-TW" altLang="en-US" sz="2800" dirty="0" smtClean="0"/>
              <a:t>完成存檔後，按</a:t>
            </a:r>
            <a:r>
              <a:rPr lang="en-US" altLang="zh-TW" sz="2800" dirty="0" smtClean="0">
                <a:solidFill>
                  <a:srgbClr val="00B050"/>
                </a:solidFill>
              </a:rPr>
              <a:t>next 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9" y="1000108"/>
            <a:ext cx="835824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橢圓 7"/>
          <p:cNvSpPr/>
          <p:nvPr/>
        </p:nvSpPr>
        <p:spPr>
          <a:xfrm>
            <a:off x="7929586" y="2000240"/>
            <a:ext cx="642942" cy="57150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n-US" altLang="zh-TW" sz="3100" dirty="0" smtClean="0">
                <a:solidFill>
                  <a:srgbClr val="FF0000"/>
                </a:solidFill>
              </a:rPr>
              <a:t/>
            </a:r>
            <a:br>
              <a:rPr lang="en-US" altLang="zh-TW" sz="3100" dirty="0" smtClean="0">
                <a:solidFill>
                  <a:srgbClr val="FF0000"/>
                </a:solidFill>
              </a:rPr>
            </a:br>
            <a:r>
              <a:rPr lang="zh-TW" altLang="en-US" sz="3100" dirty="0" smtClean="0">
                <a:solidFill>
                  <a:srgbClr val="FF0000"/>
                </a:solidFill>
              </a:rPr>
              <a:t>步驟</a:t>
            </a:r>
            <a:r>
              <a:rPr lang="en-US" altLang="zh-TW" sz="3100" dirty="0" smtClean="0">
                <a:solidFill>
                  <a:srgbClr val="FF0000"/>
                </a:solidFill>
              </a:rPr>
              <a:t>14.</a:t>
            </a:r>
            <a:r>
              <a:rPr lang="zh-TW" altLang="en-US" sz="3100" dirty="0" smtClean="0"/>
              <a:t>此時按</a:t>
            </a:r>
            <a:r>
              <a:rPr lang="en-US" altLang="zh-TW" sz="3100" dirty="0" err="1" smtClean="0">
                <a:solidFill>
                  <a:srgbClr val="00B050"/>
                </a:solidFill>
              </a:rPr>
              <a:t>unshare</a:t>
            </a:r>
            <a:r>
              <a:rPr lang="zh-TW" altLang="en-US" sz="3100" dirty="0" smtClean="0">
                <a:solidFill>
                  <a:schemeClr val="tx1"/>
                </a:solidFill>
              </a:rPr>
              <a:t>或</a:t>
            </a:r>
            <a:r>
              <a:rPr lang="en-US" altLang="zh-TW" sz="3100" dirty="0" smtClean="0">
                <a:solidFill>
                  <a:srgbClr val="00B050"/>
                </a:solidFill>
              </a:rPr>
              <a:t>close</a:t>
            </a:r>
            <a:r>
              <a:rPr lang="zh-TW" altLang="en-US" sz="3100" dirty="0" smtClean="0"/>
              <a:t>。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endParaRPr lang="zh-TW" altLang="en-US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850113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橢圓 7"/>
          <p:cNvSpPr/>
          <p:nvPr/>
        </p:nvSpPr>
        <p:spPr>
          <a:xfrm>
            <a:off x="5357818" y="2000240"/>
            <a:ext cx="785818" cy="50006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357950" y="2071678"/>
            <a:ext cx="785818" cy="35719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chemeClr val="accent2"/>
                </a:solidFill>
              </a:rPr>
              <a:t>步驟</a:t>
            </a:r>
            <a:r>
              <a:rPr lang="en-US" altLang="zh-TW" sz="2800" dirty="0" smtClean="0">
                <a:solidFill>
                  <a:schemeClr val="accent2"/>
                </a:solidFill>
              </a:rPr>
              <a:t>15.</a:t>
            </a:r>
            <a:r>
              <a:rPr lang="zh-TW" altLang="en-US" sz="2800" dirty="0" smtClean="0"/>
              <a:t>出現</a:t>
            </a:r>
            <a:r>
              <a:rPr lang="en-US" altLang="zh-TW" sz="2800" dirty="0" smtClean="0">
                <a:solidFill>
                  <a:srgbClr val="00B050"/>
                </a:solidFill>
              </a:rPr>
              <a:t>my auras</a:t>
            </a:r>
            <a:r>
              <a:rPr lang="zh-TW" altLang="en-US" sz="2800" dirty="0" smtClean="0"/>
              <a:t>的畫面，點選</a:t>
            </a:r>
            <a:r>
              <a:rPr lang="en-US" altLang="zh-TW" sz="2800" dirty="0" smtClean="0">
                <a:solidFill>
                  <a:srgbClr val="00B050"/>
                </a:solidFill>
              </a:rPr>
              <a:t>trigger</a:t>
            </a:r>
            <a:r>
              <a:rPr lang="zh-TW" altLang="en-US" sz="2800" dirty="0" smtClean="0"/>
              <a:t>圖片，此時圖片處於</a:t>
            </a:r>
            <a:r>
              <a:rPr lang="en-US" altLang="zh-TW" sz="2800" dirty="0" smtClean="0">
                <a:solidFill>
                  <a:srgbClr val="00B050"/>
                </a:solidFill>
              </a:rPr>
              <a:t>private</a:t>
            </a:r>
            <a:r>
              <a:rPr lang="zh-TW" altLang="en-US" sz="2800" dirty="0" smtClean="0"/>
              <a:t>狀態，接著按</a:t>
            </a:r>
            <a:r>
              <a:rPr lang="en-US" altLang="zh-TW" sz="2800" dirty="0" smtClean="0">
                <a:solidFill>
                  <a:srgbClr val="00B050"/>
                </a:solidFill>
              </a:rPr>
              <a:t>edit</a:t>
            </a:r>
            <a:r>
              <a:rPr lang="zh-TW" altLang="en-US" sz="2800" dirty="0" smtClean="0"/>
              <a:t>鍵。</a:t>
            </a:r>
            <a:endParaRPr lang="zh-TW" altLang="en-US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835824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橢圓 8"/>
          <p:cNvSpPr/>
          <p:nvPr/>
        </p:nvSpPr>
        <p:spPr>
          <a:xfrm>
            <a:off x="4786314" y="1857364"/>
            <a:ext cx="928694" cy="428628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572000" y="4929198"/>
            <a:ext cx="1714512" cy="35719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7572396" y="2428868"/>
            <a:ext cx="642942" cy="64294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16.</a:t>
            </a:r>
            <a:r>
              <a:rPr lang="zh-TW" altLang="en-US" sz="2800" dirty="0" smtClean="0"/>
              <a:t>按</a:t>
            </a:r>
            <a:r>
              <a:rPr lang="en-US" altLang="zh-TW" sz="2800" dirty="0" smtClean="0">
                <a:solidFill>
                  <a:srgbClr val="00B050"/>
                </a:solidFill>
              </a:rPr>
              <a:t>next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835824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橢圓 6"/>
          <p:cNvSpPr/>
          <p:nvPr/>
        </p:nvSpPr>
        <p:spPr>
          <a:xfrm>
            <a:off x="7929586" y="1928802"/>
            <a:ext cx="642942" cy="64294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步驟 </a:t>
            </a:r>
            <a:r>
              <a:rPr lang="en-US" altLang="zh-TW" sz="2800" dirty="0" smtClean="0">
                <a:solidFill>
                  <a:srgbClr val="FF0000"/>
                </a:solidFill>
                <a:latin typeface="+mn-ea"/>
                <a:ea typeface="+mn-ea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搜尋關鍵字</a:t>
            </a:r>
            <a:r>
              <a:rPr lang="en-US" altLang="zh-TW" sz="2800" dirty="0" smtClean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en-US" altLang="zh-TW" sz="2800" dirty="0" err="1" smtClean="0">
                <a:solidFill>
                  <a:srgbClr val="00B050"/>
                </a:solidFill>
                <a:latin typeface="+mn-ea"/>
                <a:ea typeface="+mn-ea"/>
              </a:rPr>
              <a:t>aurasma</a:t>
            </a:r>
            <a:r>
              <a:rPr lang="en-US" altLang="zh-TW" sz="2800" dirty="0" smtClean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endParaRPr lang="zh-TW" alt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851321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直線單箭頭接點 10"/>
          <p:cNvCxnSpPr/>
          <p:nvPr/>
        </p:nvCxnSpPr>
        <p:spPr>
          <a:xfrm rot="16200000" flipH="1">
            <a:off x="1393009" y="2250273"/>
            <a:ext cx="428628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橢圓 12"/>
          <p:cNvSpPr/>
          <p:nvPr/>
        </p:nvSpPr>
        <p:spPr>
          <a:xfrm>
            <a:off x="1142976" y="2500306"/>
            <a:ext cx="1857388" cy="57150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1071538" y="1571612"/>
            <a:ext cx="1000132" cy="42862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17.</a:t>
            </a:r>
            <a:r>
              <a:rPr lang="zh-TW" altLang="en-US" sz="2800" dirty="0" smtClean="0">
                <a:solidFill>
                  <a:schemeClr val="tx1"/>
                </a:solidFill>
              </a:rPr>
              <a:t>再</a:t>
            </a:r>
            <a:r>
              <a:rPr lang="zh-TW" altLang="en-US" sz="2800" dirty="0" smtClean="0"/>
              <a:t>按</a:t>
            </a:r>
            <a:r>
              <a:rPr lang="en-US" altLang="zh-TW" sz="2800" dirty="0" smtClean="0">
                <a:solidFill>
                  <a:srgbClr val="00B050"/>
                </a:solidFill>
              </a:rPr>
              <a:t>next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955593"/>
            <a:ext cx="8429683" cy="554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橢圓 6"/>
          <p:cNvSpPr/>
          <p:nvPr/>
        </p:nvSpPr>
        <p:spPr>
          <a:xfrm>
            <a:off x="8001024" y="2000240"/>
            <a:ext cx="642942" cy="57150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725470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chemeClr val="accent2"/>
                </a:solidFill>
              </a:rPr>
              <a:t>步驟</a:t>
            </a:r>
            <a:r>
              <a:rPr lang="en-US" altLang="zh-TW" sz="2800" dirty="0" smtClean="0">
                <a:solidFill>
                  <a:schemeClr val="accent2"/>
                </a:solidFill>
              </a:rPr>
              <a:t>18.</a:t>
            </a:r>
            <a:r>
              <a:rPr lang="zh-TW" altLang="en-US" sz="2800" dirty="0" smtClean="0"/>
              <a:t>按</a:t>
            </a:r>
            <a:r>
              <a:rPr lang="en-US" altLang="zh-TW" sz="2800" dirty="0" smtClean="0">
                <a:solidFill>
                  <a:srgbClr val="00B050"/>
                </a:solidFill>
              </a:rPr>
              <a:t>Share</a:t>
            </a:r>
            <a:r>
              <a:rPr lang="zh-TW" altLang="en-US" sz="2800" dirty="0" smtClean="0"/>
              <a:t>鍵，讓檔案成為分享狀態。 </a:t>
            </a:r>
            <a:endParaRPr lang="zh-TW" altLang="en-US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8358245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橢圓 6"/>
          <p:cNvSpPr/>
          <p:nvPr/>
        </p:nvSpPr>
        <p:spPr>
          <a:xfrm>
            <a:off x="6357950" y="2000240"/>
            <a:ext cx="642942" cy="57150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19.</a:t>
            </a:r>
            <a:r>
              <a:rPr lang="zh-TW" altLang="en-US" sz="2800" dirty="0" smtClean="0">
                <a:solidFill>
                  <a:schemeClr val="tx1"/>
                </a:solidFill>
              </a:rPr>
              <a:t>頁面上方出現綠色的儲存成功視窗，顯示檔案儲存並分享成功，此時圖片處於</a:t>
            </a:r>
            <a:r>
              <a:rPr lang="en-US" altLang="zh-TW" sz="2800" dirty="0" smtClean="0">
                <a:solidFill>
                  <a:srgbClr val="00B050"/>
                </a:solidFill>
              </a:rPr>
              <a:t>public</a:t>
            </a:r>
            <a:r>
              <a:rPr lang="zh-TW" altLang="en-US" sz="2800" dirty="0" smtClean="0">
                <a:solidFill>
                  <a:schemeClr val="tx1"/>
                </a:solidFill>
              </a:rPr>
              <a:t>狀態，將可使用手機</a:t>
            </a:r>
            <a:r>
              <a:rPr lang="en-US" altLang="zh-TW" sz="2800" dirty="0" smtClean="0">
                <a:solidFill>
                  <a:srgbClr val="00B050"/>
                </a:solidFill>
              </a:rPr>
              <a:t>app</a:t>
            </a:r>
            <a:r>
              <a:rPr lang="zh-TW" altLang="en-US" sz="2800" dirty="0" smtClean="0">
                <a:solidFill>
                  <a:schemeClr val="tx1"/>
                </a:solidFill>
              </a:rPr>
              <a:t>觀看</a:t>
            </a:r>
            <a:r>
              <a:rPr lang="en-US" altLang="zh-TW" sz="2800" dirty="0" smtClean="0">
                <a:solidFill>
                  <a:schemeClr val="accent1"/>
                </a:solidFill>
              </a:rPr>
              <a:t>AR</a:t>
            </a:r>
            <a:r>
              <a:rPr lang="zh-TW" altLang="en-US" sz="2800" dirty="0" smtClean="0">
                <a:solidFill>
                  <a:schemeClr val="tx1"/>
                </a:solidFill>
              </a:rPr>
              <a:t>影像。 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81138"/>
            <a:ext cx="8358246" cy="501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橢圓 6"/>
          <p:cNvSpPr/>
          <p:nvPr/>
        </p:nvSpPr>
        <p:spPr>
          <a:xfrm>
            <a:off x="4572000" y="5000636"/>
            <a:ext cx="1571636" cy="35719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7502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手機操作</a:t>
            </a:r>
            <a:r>
              <a:rPr lang="en-US" altLang="zh-TW" sz="6600" dirty="0" smtClean="0">
                <a:solidFill>
                  <a:schemeClr val="bg2">
                    <a:lumMod val="50000"/>
                  </a:schemeClr>
                </a:solidFill>
              </a:rPr>
              <a:t>AR</a:t>
            </a:r>
            <a:r>
              <a:rPr lang="zh-TW" altLang="en-US" sz="6600" dirty="0" smtClean="0"/>
              <a:t>影像</a:t>
            </a:r>
            <a:endParaRPr lang="zh-TW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57158" y="571480"/>
            <a:ext cx="1928826" cy="2357454"/>
          </a:xfrm>
        </p:spPr>
        <p:txBody>
          <a:bodyPr>
            <a:normAutofit fontScale="90000"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1.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在手機鍵入</a:t>
            </a:r>
            <a:r>
              <a:rPr lang="en-US" altLang="zh-TW" sz="2800" dirty="0" err="1" smtClean="0">
                <a:solidFill>
                  <a:srgbClr val="00B050"/>
                </a:solidFill>
              </a:rPr>
              <a:t>aurasma</a:t>
            </a:r>
            <a:r>
              <a:rPr lang="zh-TW" altLang="en-US" sz="2800" dirty="0" smtClean="0"/>
              <a:t>搜尋</a:t>
            </a:r>
            <a:r>
              <a:rPr lang="en-US" altLang="zh-TW" sz="2800" dirty="0" smtClean="0">
                <a:solidFill>
                  <a:srgbClr val="00B050"/>
                </a:solidFill>
              </a:rPr>
              <a:t>app</a:t>
            </a:r>
            <a:r>
              <a:rPr lang="zh-TW" altLang="en-US" sz="2800" dirty="0" smtClean="0"/>
              <a:t>軟體下載安裝。</a:t>
            </a:r>
            <a:endParaRPr lang="zh-TW" altLang="en-US" sz="2800" dirty="0"/>
          </a:p>
        </p:txBody>
      </p:sp>
      <p:pic>
        <p:nvPicPr>
          <p:cNvPr id="1027" name="Picture 3" descr="c:\users\user\Desktop\高瞻\AR\Screenshot_2017-10-09-21-46-58-8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571480"/>
            <a:ext cx="3174527" cy="5643602"/>
          </a:xfrm>
          <a:prstGeom prst="rect">
            <a:avLst/>
          </a:prstGeom>
          <a:noFill/>
        </p:spPr>
      </p:pic>
      <p:pic>
        <p:nvPicPr>
          <p:cNvPr id="1029" name="Picture 5" descr="c:\users\user\Desktop\高瞻\AR\Screenshot_2017-10-09-21-48-15-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571480"/>
            <a:ext cx="3143272" cy="5588039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2928926" y="857232"/>
            <a:ext cx="1000132" cy="35719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428860" y="1643050"/>
            <a:ext cx="2714644" cy="92869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5357818" y="2071678"/>
            <a:ext cx="785818" cy="714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57158" y="0"/>
            <a:ext cx="2071702" cy="35719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3100" dirty="0" smtClean="0">
                <a:solidFill>
                  <a:srgbClr val="FF0000"/>
                </a:solidFill>
              </a:rPr>
              <a:t>步驟</a:t>
            </a:r>
            <a:r>
              <a:rPr lang="en-US" altLang="zh-TW" sz="3100" dirty="0" smtClean="0">
                <a:solidFill>
                  <a:srgbClr val="FF0000"/>
                </a:solidFill>
              </a:rPr>
              <a:t>2.</a:t>
            </a:r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r>
              <a:rPr lang="en-US" altLang="zh-TW" sz="3100" dirty="0" smtClean="0">
                <a:solidFill>
                  <a:srgbClr val="00B050"/>
                </a:solidFill>
              </a:rPr>
              <a:t>sing</a:t>
            </a:r>
            <a:r>
              <a:rPr lang="zh-TW" altLang="en-US" sz="3100" dirty="0" smtClean="0">
                <a:solidFill>
                  <a:srgbClr val="00B050"/>
                </a:solidFill>
              </a:rPr>
              <a:t> </a:t>
            </a:r>
            <a:r>
              <a:rPr lang="en-US" altLang="zh-TW" sz="3100" dirty="0" smtClean="0">
                <a:solidFill>
                  <a:srgbClr val="00B050"/>
                </a:solidFill>
              </a:rPr>
              <a:t>up</a:t>
            </a:r>
            <a:br>
              <a:rPr lang="en-US" altLang="zh-TW" sz="3100" dirty="0" smtClean="0">
                <a:solidFill>
                  <a:srgbClr val="00B050"/>
                </a:solidFill>
              </a:rPr>
            </a:br>
            <a:r>
              <a:rPr lang="zh-TW" altLang="en-US" sz="3100" dirty="0" smtClean="0"/>
              <a:t>建立自己的</a:t>
            </a:r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r>
              <a:rPr lang="zh-TW" altLang="en-US" sz="3100" dirty="0" smtClean="0"/>
              <a:t>帳號</a:t>
            </a:r>
            <a:r>
              <a:rPr lang="en-US" altLang="zh-TW" sz="3100" dirty="0" smtClean="0">
                <a:solidFill>
                  <a:srgbClr val="00B050"/>
                </a:solidFill>
              </a:rPr>
              <a:t>Username</a:t>
            </a:r>
            <a:r>
              <a:rPr lang="zh-TW" altLang="en-US" sz="3100" dirty="0" smtClean="0"/>
              <a:t>密碼</a:t>
            </a:r>
            <a:r>
              <a:rPr lang="en-US" altLang="zh-TW" sz="3100" dirty="0" smtClean="0">
                <a:solidFill>
                  <a:srgbClr val="00B050"/>
                </a:solidFill>
              </a:rPr>
              <a:t>Password</a:t>
            </a:r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endParaRPr lang="zh-TW" altLang="en-US" sz="3100" dirty="0"/>
          </a:p>
        </p:txBody>
      </p:sp>
      <p:pic>
        <p:nvPicPr>
          <p:cNvPr id="4" name="Picture 2" descr="c:\users\user\Desktop\高瞻\AR\Screenshot_2017-10-09-21-14-04-8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571480"/>
            <a:ext cx="3214710" cy="5715040"/>
          </a:xfrm>
          <a:prstGeom prst="rect">
            <a:avLst/>
          </a:prstGeom>
          <a:noFill/>
        </p:spPr>
      </p:pic>
      <p:pic>
        <p:nvPicPr>
          <p:cNvPr id="2050" name="Picture 2" descr="c:\users\user\Desktop\高瞻\AR\Screenshot_2017-10-09-21-14-33-9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571480"/>
            <a:ext cx="3214711" cy="5715040"/>
          </a:xfrm>
          <a:prstGeom prst="rect">
            <a:avLst/>
          </a:prstGeom>
          <a:noFill/>
        </p:spPr>
      </p:pic>
      <p:sp>
        <p:nvSpPr>
          <p:cNvPr id="6" name="橢圓 5"/>
          <p:cNvSpPr/>
          <p:nvPr/>
        </p:nvSpPr>
        <p:spPr>
          <a:xfrm>
            <a:off x="2500298" y="4357694"/>
            <a:ext cx="2928958" cy="114300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5929322" y="1357298"/>
            <a:ext cx="2714644" cy="71438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 rot="5400000" flipH="1" flipV="1">
            <a:off x="4286248" y="2857496"/>
            <a:ext cx="2357454" cy="64294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85908" cy="3440114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 </a:t>
            </a:r>
            <a:r>
              <a:rPr lang="en-US" altLang="zh-TW" sz="2800" dirty="0" smtClean="0">
                <a:solidFill>
                  <a:srgbClr val="FF0000"/>
                </a:solidFill>
              </a:rPr>
              <a:t>3.</a:t>
            </a:r>
            <a:r>
              <a:rPr lang="zh-TW" altLang="en-US" sz="2800" dirty="0" smtClean="0"/>
              <a:t>安裝完成後，點選</a:t>
            </a:r>
            <a:r>
              <a:rPr lang="en-US" altLang="zh-TW" sz="2800" dirty="0" err="1" smtClean="0">
                <a:solidFill>
                  <a:srgbClr val="00B050"/>
                </a:solidFill>
              </a:rPr>
              <a:t>arusma</a:t>
            </a:r>
            <a:r>
              <a:rPr lang="zh-TW" altLang="en-US" sz="2800" dirty="0" smtClean="0"/>
              <a:t>軟體進入系統，點選小三角。</a:t>
            </a:r>
            <a:endParaRPr lang="zh-TW" altLang="en-US" sz="2800" dirty="0"/>
          </a:p>
        </p:txBody>
      </p:sp>
      <p:pic>
        <p:nvPicPr>
          <p:cNvPr id="3074" name="Picture 2" descr="c:\users\user\Desktop\高瞻\AR\Screenshot_2017-10-09-21-16-21-6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428604"/>
            <a:ext cx="3295078" cy="5857916"/>
          </a:xfrm>
          <a:prstGeom prst="rect">
            <a:avLst/>
          </a:prstGeom>
          <a:noFill/>
        </p:spPr>
      </p:pic>
      <p:pic>
        <p:nvPicPr>
          <p:cNvPr id="3075" name="Picture 3" descr="c:\users\user\Desktop\高瞻\AR\Screenshot_2017-10-09-21-18-18-7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28604"/>
            <a:ext cx="3295079" cy="5857916"/>
          </a:xfrm>
          <a:prstGeom prst="rect">
            <a:avLst/>
          </a:prstGeom>
          <a:noFill/>
        </p:spPr>
      </p:pic>
      <p:sp>
        <p:nvSpPr>
          <p:cNvPr id="6" name="橢圓 5"/>
          <p:cNvSpPr/>
          <p:nvPr/>
        </p:nvSpPr>
        <p:spPr>
          <a:xfrm>
            <a:off x="3929058" y="3286124"/>
            <a:ext cx="857256" cy="78581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000892" y="5715016"/>
            <a:ext cx="785818" cy="78581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5214942" y="3643314"/>
            <a:ext cx="785818" cy="357190"/>
          </a:xfrm>
          <a:prstGeom prst="rightArrow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1614470" cy="3000396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4.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進入</a:t>
            </a:r>
            <a:r>
              <a:rPr lang="en-US" altLang="zh-TW" sz="2800" dirty="0" smtClean="0">
                <a:solidFill>
                  <a:srgbClr val="00B050"/>
                </a:solidFill>
              </a:rPr>
              <a:t>Explore</a:t>
            </a:r>
            <a:r>
              <a:rPr lang="zh-TW" altLang="en-US" sz="2800" dirty="0" smtClean="0"/>
              <a:t>狀態，點選放大鏡搜尋。</a:t>
            </a:r>
            <a:endParaRPr lang="zh-TW" altLang="en-US" sz="2800" dirty="0"/>
          </a:p>
        </p:txBody>
      </p:sp>
      <p:pic>
        <p:nvPicPr>
          <p:cNvPr id="4098" name="Picture 2" descr="c:\users\user\Desktop\高瞻\AR\Screenshot_2017-10-09-21-19-07-9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14290"/>
            <a:ext cx="3643338" cy="6477044"/>
          </a:xfrm>
          <a:prstGeom prst="rect">
            <a:avLst/>
          </a:prstGeom>
          <a:noFill/>
        </p:spPr>
      </p:pic>
      <p:sp>
        <p:nvSpPr>
          <p:cNvPr id="6" name="橢圓 5"/>
          <p:cNvSpPr/>
          <p:nvPr/>
        </p:nvSpPr>
        <p:spPr>
          <a:xfrm>
            <a:off x="5572132" y="6072206"/>
            <a:ext cx="785818" cy="78579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643438" y="357166"/>
            <a:ext cx="1285884" cy="500066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00034" y="500042"/>
            <a:ext cx="1614470" cy="3797304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5.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進入</a:t>
            </a:r>
            <a:r>
              <a:rPr lang="en-US" altLang="zh-TW" sz="2800" dirty="0" smtClean="0">
                <a:solidFill>
                  <a:srgbClr val="00B050"/>
                </a:solidFill>
              </a:rPr>
              <a:t>Search</a:t>
            </a:r>
            <a:r>
              <a:rPr lang="zh-TW" altLang="en-US" sz="2800" dirty="0" smtClean="0"/>
              <a:t>狀態，鍵入製作者的帳號後按放大鏡搜尋，如範例 </a:t>
            </a:r>
            <a:r>
              <a:rPr lang="en-US" altLang="zh-TW" sz="2800" dirty="0" err="1" smtClean="0">
                <a:solidFill>
                  <a:srgbClr val="00B050"/>
                </a:solidFill>
              </a:rPr>
              <a:t>jyd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  <p:pic>
        <p:nvPicPr>
          <p:cNvPr id="5122" name="Picture 2" descr="c:\users\user\Desktop\高瞻\AR\Screenshot_2017-10-09-21-21-49-6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89"/>
            <a:ext cx="3714776" cy="6604047"/>
          </a:xfrm>
          <a:prstGeom prst="rect">
            <a:avLst/>
          </a:prstGeom>
          <a:noFill/>
        </p:spPr>
      </p:pic>
      <p:sp>
        <p:nvSpPr>
          <p:cNvPr id="8" name="橢圓 7"/>
          <p:cNvSpPr/>
          <p:nvPr/>
        </p:nvSpPr>
        <p:spPr>
          <a:xfrm>
            <a:off x="3286116" y="928670"/>
            <a:ext cx="1143008" cy="42862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5500694" y="6215082"/>
            <a:ext cx="714380" cy="64291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643438" y="428604"/>
            <a:ext cx="1000132" cy="42862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6172" cy="2011354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chemeClr val="accent2"/>
                </a:solidFill>
              </a:rPr>
              <a:t>步驟</a:t>
            </a:r>
            <a:r>
              <a:rPr lang="en-US" altLang="zh-TW" sz="2800" dirty="0" smtClean="0">
                <a:solidFill>
                  <a:schemeClr val="accent2"/>
                </a:solidFill>
              </a:rPr>
              <a:t>6.</a:t>
            </a:r>
            <a:br>
              <a:rPr lang="en-US" altLang="zh-TW" sz="2800" dirty="0" smtClean="0">
                <a:solidFill>
                  <a:schemeClr val="accent2"/>
                </a:solidFill>
              </a:rPr>
            </a:br>
            <a:r>
              <a:rPr lang="zh-TW" altLang="en-US" sz="2800" dirty="0" smtClean="0"/>
              <a:t>進入範例 </a:t>
            </a:r>
            <a:r>
              <a:rPr lang="en-US" altLang="zh-TW" sz="2800" dirty="0" smtClean="0">
                <a:solidFill>
                  <a:srgbClr val="00B050"/>
                </a:solidFill>
              </a:rPr>
              <a:t>JYD</a:t>
            </a:r>
            <a:r>
              <a:rPr lang="zh-TW" altLang="en-US" sz="2800" dirty="0" smtClean="0"/>
              <a:t>並點選</a:t>
            </a:r>
            <a:r>
              <a:rPr lang="en-US" altLang="zh-TW" sz="2800" dirty="0" smtClean="0">
                <a:solidFill>
                  <a:srgbClr val="00B050"/>
                </a:solidFill>
              </a:rPr>
              <a:t>JYD’s Public </a:t>
            </a:r>
            <a:r>
              <a:rPr lang="en-US" altLang="zh-TW" sz="2800" dirty="0" err="1" smtClean="0">
                <a:solidFill>
                  <a:srgbClr val="00B050"/>
                </a:solidFill>
              </a:rPr>
              <a:t>Auars</a:t>
            </a:r>
            <a:r>
              <a:rPr lang="en-US" altLang="zh-TW" sz="2800" dirty="0" smtClean="0">
                <a:solidFill>
                  <a:srgbClr val="00B050"/>
                </a:solidFill>
              </a:rPr>
              <a:t> 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  <p:pic>
        <p:nvPicPr>
          <p:cNvPr id="4" name="Picture 3" descr="c:\users\user\Desktop\高瞻\AR\Screenshot_2017-10-09-21-21-58-2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14289"/>
            <a:ext cx="3571900" cy="6347627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4786314" y="1214422"/>
            <a:ext cx="3714776" cy="114300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  <a:latin typeface="+mj-ea"/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  <a:latin typeface="+mj-ea"/>
              </a:rPr>
              <a:t>2.1</a:t>
            </a:r>
            <a:r>
              <a:rPr lang="zh-TW" altLang="en-US" sz="2800" dirty="0" smtClean="0">
                <a:latin typeface="+mj-ea"/>
              </a:rPr>
              <a:t>進入</a:t>
            </a:r>
            <a:r>
              <a:rPr lang="en-US" altLang="zh-TW" sz="2800" b="0" dirty="0" err="1" smtClean="0">
                <a:solidFill>
                  <a:srgbClr val="00B05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aurasma</a:t>
            </a:r>
            <a:r>
              <a:rPr lang="en-US" altLang="zh-TW" sz="2800" b="0" dirty="0" smtClean="0">
                <a:solidFill>
                  <a:srgbClr val="00B05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(</a:t>
            </a:r>
            <a:r>
              <a:rPr lang="en-US" sz="2800" b="0" dirty="0" smtClean="0">
                <a:solidFill>
                  <a:srgbClr val="00B050"/>
                </a:solidFill>
              </a:rPr>
              <a:t>HP Reveal)</a:t>
            </a:r>
            <a:r>
              <a:rPr lang="zh-TW" altLang="en-US" sz="2800" dirty="0" smtClean="0">
                <a:latin typeface="+mj-ea"/>
              </a:rPr>
              <a:t>網站。</a:t>
            </a:r>
            <a:endParaRPr lang="zh-TW" altLang="en-US" sz="2800" dirty="0">
              <a:latin typeface="+mj-ea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8501122" cy="52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橢圓 9"/>
          <p:cNvSpPr/>
          <p:nvPr/>
        </p:nvSpPr>
        <p:spPr>
          <a:xfrm>
            <a:off x="3571868" y="5357826"/>
            <a:ext cx="1857388" cy="57150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7676" cy="1582726"/>
          </a:xfrm>
        </p:spPr>
        <p:txBody>
          <a:bodyPr>
            <a:normAutofit fontScale="90000"/>
          </a:bodyPr>
          <a:lstStyle/>
          <a:p>
            <a:r>
              <a:rPr lang="zh-TW" altLang="en-US" sz="2800" dirty="0" smtClean="0">
                <a:solidFill>
                  <a:schemeClr val="accent2"/>
                </a:solidFill>
              </a:rPr>
              <a:t>步驟</a:t>
            </a:r>
            <a:r>
              <a:rPr lang="en-US" altLang="zh-TW" sz="2800" dirty="0" smtClean="0">
                <a:solidFill>
                  <a:schemeClr val="accent2"/>
                </a:solidFill>
              </a:rPr>
              <a:t>7.</a:t>
            </a:r>
            <a:br>
              <a:rPr lang="en-US" altLang="zh-TW" sz="2800" dirty="0" smtClean="0">
                <a:solidFill>
                  <a:schemeClr val="accent2"/>
                </a:solidFill>
              </a:rPr>
            </a:br>
            <a:r>
              <a:rPr lang="zh-TW" altLang="en-US" sz="2800" dirty="0" smtClean="0"/>
              <a:t>進入 </a:t>
            </a:r>
            <a:r>
              <a:rPr lang="en-US" altLang="zh-TW" sz="2800" dirty="0" smtClean="0">
                <a:solidFill>
                  <a:srgbClr val="00B050"/>
                </a:solidFill>
              </a:rPr>
              <a:t>JYD’s Public </a:t>
            </a:r>
            <a:r>
              <a:rPr lang="en-US" altLang="zh-TW" sz="2800" dirty="0" err="1" smtClean="0">
                <a:solidFill>
                  <a:srgbClr val="00B050"/>
                </a:solidFill>
              </a:rPr>
              <a:t>Auars</a:t>
            </a:r>
            <a:r>
              <a:rPr lang="zh-TW" altLang="en-US" sz="2800" dirty="0" smtClean="0">
                <a:solidFill>
                  <a:schemeClr val="tx1"/>
                </a:solidFill>
              </a:rPr>
              <a:t>，</a:t>
            </a:r>
            <a:r>
              <a:rPr lang="en-US" altLang="zh-TW" sz="2800" dirty="0" smtClean="0">
                <a:solidFill>
                  <a:schemeClr val="tx1"/>
                </a:solidFill>
              </a:rPr>
              <a:t/>
            </a:r>
            <a:br>
              <a:rPr lang="en-US" altLang="zh-TW" sz="2800" dirty="0" smtClean="0">
                <a:solidFill>
                  <a:schemeClr val="tx1"/>
                </a:solidFill>
              </a:rPr>
            </a:br>
            <a:r>
              <a:rPr lang="zh-TW" altLang="en-US" sz="2800" dirty="0" smtClean="0">
                <a:solidFill>
                  <a:schemeClr val="tx1"/>
                </a:solidFill>
              </a:rPr>
              <a:t>點選</a:t>
            </a:r>
            <a:r>
              <a:rPr lang="en-US" altLang="zh-TW" sz="2800" dirty="0" smtClean="0">
                <a:solidFill>
                  <a:srgbClr val="00B050"/>
                </a:solidFill>
              </a:rPr>
              <a:t>FOLLOWING(FOLLO…)</a:t>
            </a:r>
            <a:br>
              <a:rPr lang="en-US" altLang="zh-TW" sz="2800" dirty="0" smtClean="0">
                <a:solidFill>
                  <a:srgbClr val="00B050"/>
                </a:solidFill>
              </a:rPr>
            </a:br>
            <a:r>
              <a:rPr lang="zh-TW" altLang="en-US" sz="2800" dirty="0" smtClean="0">
                <a:solidFill>
                  <a:schemeClr val="tx1"/>
                </a:solidFill>
              </a:rPr>
              <a:t>狀態。之後點選下方偵測鍵。</a:t>
            </a:r>
            <a:endParaRPr lang="zh-TW" altLang="en-US" dirty="0"/>
          </a:p>
        </p:txBody>
      </p:sp>
      <p:pic>
        <p:nvPicPr>
          <p:cNvPr id="6" name="Picture 2" descr="c:\users\user\Desktop\高瞻\AR\Screenshot_2017-10-09-21-22-37-6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14289"/>
            <a:ext cx="3714776" cy="6604045"/>
          </a:xfrm>
          <a:prstGeom prst="rect">
            <a:avLst/>
          </a:prstGeom>
          <a:noFill/>
        </p:spPr>
      </p:pic>
      <p:sp>
        <p:nvSpPr>
          <p:cNvPr id="7" name="橢圓 6"/>
          <p:cNvSpPr/>
          <p:nvPr/>
        </p:nvSpPr>
        <p:spPr>
          <a:xfrm>
            <a:off x="6572264" y="928670"/>
            <a:ext cx="2214578" cy="42862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286512" y="6215082"/>
            <a:ext cx="714380" cy="64291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14282" y="357166"/>
            <a:ext cx="2043098" cy="4000528"/>
          </a:xfrm>
        </p:spPr>
        <p:txBody>
          <a:bodyPr>
            <a:normAutofit fontScale="90000"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8.</a:t>
            </a:r>
            <a:br>
              <a:rPr lang="en-US" altLang="zh-TW" sz="2800" dirty="0" smtClean="0">
                <a:solidFill>
                  <a:srgbClr val="FF0000"/>
                </a:solidFill>
              </a:rPr>
            </a:br>
            <a:r>
              <a:rPr lang="zh-TW" altLang="en-US" sz="2800" dirty="0" smtClean="0"/>
              <a:t>進入偵測系統畫面，對準所要搜尋主題的驅動圖片</a:t>
            </a:r>
            <a:r>
              <a:rPr lang="en-US" altLang="zh-TW" sz="2800" dirty="0" smtClean="0">
                <a:solidFill>
                  <a:srgbClr val="00B050"/>
                </a:solidFill>
              </a:rPr>
              <a:t>Trigger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掃瞄，即可開啟相關</a:t>
            </a:r>
            <a:r>
              <a:rPr lang="en-US" altLang="zh-TW" sz="2800" dirty="0" smtClean="0">
                <a:solidFill>
                  <a:schemeClr val="accent1"/>
                </a:solidFill>
              </a:rPr>
              <a:t>AR</a:t>
            </a:r>
            <a:r>
              <a:rPr lang="zh-TW" altLang="en-US" sz="2800" dirty="0" smtClean="0"/>
              <a:t>影像。</a:t>
            </a:r>
            <a:endParaRPr lang="zh-TW" altLang="en-US" sz="2800" dirty="0"/>
          </a:p>
        </p:txBody>
      </p:sp>
      <p:pic>
        <p:nvPicPr>
          <p:cNvPr id="7170" name="Picture 2" descr="c:\users\user\Desktop\高瞻\AR\Screenshot_2017-10-09-21-32-41-4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357166"/>
            <a:ext cx="3223641" cy="5929354"/>
          </a:xfrm>
          <a:prstGeom prst="rect">
            <a:avLst/>
          </a:prstGeom>
          <a:noFill/>
        </p:spPr>
      </p:pic>
      <p:pic>
        <p:nvPicPr>
          <p:cNvPr id="5" name="Picture 2" descr="c:\users\user\Desktop\高瞻\AR\Screenshot_2017-10-09-21-28-05-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57166"/>
            <a:ext cx="3263824" cy="5929354"/>
          </a:xfrm>
          <a:prstGeom prst="rect">
            <a:avLst/>
          </a:prstGeom>
          <a:noFill/>
        </p:spPr>
      </p:pic>
      <p:sp>
        <p:nvSpPr>
          <p:cNvPr id="6" name="橢圓 5"/>
          <p:cNvSpPr/>
          <p:nvPr/>
        </p:nvSpPr>
        <p:spPr>
          <a:xfrm>
            <a:off x="7286644" y="2786058"/>
            <a:ext cx="1571636" cy="178595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  <a:latin typeface="+mj-ea"/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  <a:latin typeface="+mj-ea"/>
              </a:rPr>
              <a:t>2.2</a:t>
            </a:r>
            <a:r>
              <a:rPr lang="zh-TW" altLang="en-US" sz="2800" dirty="0" smtClean="0">
                <a:latin typeface="+mj-ea"/>
              </a:rPr>
              <a:t>進入</a:t>
            </a:r>
            <a:r>
              <a:rPr lang="en-US" altLang="zh-TW" sz="2800" b="0" dirty="0" err="1" smtClean="0">
                <a:solidFill>
                  <a:srgbClr val="00B05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aurasma</a:t>
            </a:r>
            <a:r>
              <a:rPr lang="en-US" altLang="zh-TW" sz="2800" b="0" dirty="0" smtClean="0">
                <a:solidFill>
                  <a:srgbClr val="00B05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(</a:t>
            </a:r>
            <a:r>
              <a:rPr lang="en-US" sz="2800" b="0" dirty="0" smtClean="0">
                <a:solidFill>
                  <a:srgbClr val="00B050"/>
                </a:solidFill>
              </a:rPr>
              <a:t>HP Reveal)</a:t>
            </a:r>
            <a:r>
              <a:rPr lang="zh-TW" altLang="en-US" sz="2800" dirty="0" smtClean="0">
                <a:latin typeface="+mj-ea"/>
              </a:rPr>
              <a:t>網站。</a:t>
            </a:r>
            <a:endParaRPr lang="zh-TW" altLang="en-US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8358246" cy="521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1785918" y="5643578"/>
            <a:ext cx="1857388" cy="57150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  <a:latin typeface="+mj-ea"/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  <a:latin typeface="+mj-ea"/>
              </a:rPr>
              <a:t>2.3</a:t>
            </a:r>
            <a:r>
              <a:rPr lang="zh-TW" altLang="en-US" sz="2800" dirty="0" smtClean="0">
                <a:latin typeface="+mj-ea"/>
              </a:rPr>
              <a:t>進入</a:t>
            </a:r>
            <a:r>
              <a:rPr lang="en-US" altLang="zh-TW" sz="2800" b="0" dirty="0" err="1" smtClean="0">
                <a:solidFill>
                  <a:srgbClr val="00B05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aurasma</a:t>
            </a:r>
            <a:r>
              <a:rPr lang="en-US" altLang="zh-TW" sz="2800" b="0" dirty="0" smtClean="0">
                <a:solidFill>
                  <a:srgbClr val="00B05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(</a:t>
            </a:r>
            <a:r>
              <a:rPr lang="en-US" sz="2800" b="0" dirty="0" smtClean="0">
                <a:solidFill>
                  <a:srgbClr val="00B050"/>
                </a:solidFill>
              </a:rPr>
              <a:t>HP Reveal)</a:t>
            </a:r>
            <a:r>
              <a:rPr lang="zh-TW" altLang="en-US" sz="2800" dirty="0" smtClean="0">
                <a:latin typeface="+mj-ea"/>
              </a:rPr>
              <a:t>網站。</a:t>
            </a:r>
            <a:endParaRPr lang="zh-TW" altLang="en-US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821537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6072198" y="1714488"/>
            <a:ext cx="1857388" cy="57150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  <a:latin typeface="+mj-ea"/>
              </a:rPr>
              <a:t>步驟 </a:t>
            </a:r>
            <a:r>
              <a:rPr lang="en-US" altLang="zh-TW" sz="2800" dirty="0" smtClean="0">
                <a:solidFill>
                  <a:srgbClr val="FF0000"/>
                </a:solidFill>
                <a:latin typeface="+mj-ea"/>
              </a:rPr>
              <a:t>3.</a:t>
            </a:r>
            <a:r>
              <a:rPr lang="en-US" altLang="zh-TW" sz="2800" dirty="0" smtClean="0">
                <a:solidFill>
                  <a:srgbClr val="00B050"/>
                </a:solidFill>
                <a:latin typeface="+mj-ea"/>
              </a:rPr>
              <a:t> sign up</a:t>
            </a:r>
            <a:r>
              <a:rPr lang="zh-TW" altLang="en-US" sz="2800" dirty="0" smtClean="0">
                <a:latin typeface="+mj-ea"/>
              </a:rPr>
              <a:t>建立新帳號，輸入</a:t>
            </a:r>
            <a:r>
              <a:rPr lang="zh-TW" altLang="en-US" sz="2800" dirty="0" smtClean="0">
                <a:solidFill>
                  <a:srgbClr val="00B050"/>
                </a:solidFill>
                <a:latin typeface="+mj-ea"/>
              </a:rPr>
              <a:t>帳號、</a:t>
            </a:r>
            <a:r>
              <a:rPr lang="en-US" altLang="zh-TW" sz="2800" dirty="0" smtClean="0">
                <a:solidFill>
                  <a:srgbClr val="00B050"/>
                </a:solidFill>
                <a:latin typeface="+mj-ea"/>
              </a:rPr>
              <a:t>Email </a:t>
            </a:r>
            <a:r>
              <a:rPr lang="zh-TW" altLang="en-US" sz="2800" dirty="0" smtClean="0">
                <a:latin typeface="+mj-ea"/>
              </a:rPr>
              <a:t>、自己設定的</a:t>
            </a:r>
            <a:r>
              <a:rPr lang="zh-TW" altLang="en-US" sz="2800" dirty="0" smtClean="0">
                <a:solidFill>
                  <a:srgbClr val="00B050"/>
                </a:solidFill>
                <a:latin typeface="+mj-ea"/>
              </a:rPr>
              <a:t>密碼</a:t>
            </a:r>
            <a:r>
              <a:rPr lang="zh-TW" altLang="en-US" sz="2800" dirty="0" smtClean="0">
                <a:latin typeface="+mj-ea"/>
              </a:rPr>
              <a:t>。 </a:t>
            </a:r>
            <a:endParaRPr lang="zh-TW" altLang="en-US" sz="2800" dirty="0">
              <a:latin typeface="+mj-ea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805008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  <a:latin typeface="+mj-ea"/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  <a:latin typeface="+mj-ea"/>
              </a:rPr>
              <a:t>4.</a:t>
            </a:r>
            <a:r>
              <a:rPr lang="zh-TW" altLang="en-US" sz="2800" dirty="0" smtClean="0">
                <a:solidFill>
                  <a:schemeClr val="tx1"/>
                </a:solidFill>
                <a:latin typeface="+mj-ea"/>
              </a:rPr>
              <a:t>進入自己專屬的網頁，點選</a:t>
            </a:r>
            <a:r>
              <a:rPr lang="en-US" altLang="zh-TW" sz="2800" dirty="0" smtClean="0">
                <a:solidFill>
                  <a:schemeClr val="tx1"/>
                </a:solidFill>
                <a:latin typeface="+mj-ea"/>
              </a:rPr>
              <a:t>”</a:t>
            </a:r>
            <a:r>
              <a:rPr lang="en-US" altLang="zh-TW" sz="2800" dirty="0" smtClean="0">
                <a:solidFill>
                  <a:srgbClr val="00B050"/>
                </a:solidFill>
                <a:latin typeface="+mj-ea"/>
              </a:rPr>
              <a:t>Create New Aura</a:t>
            </a:r>
            <a:r>
              <a:rPr lang="en-US" altLang="zh-TW" sz="2800" dirty="0" smtClean="0">
                <a:solidFill>
                  <a:schemeClr val="tx1"/>
                </a:solidFill>
                <a:latin typeface="+mj-ea"/>
              </a:rPr>
              <a:t>”</a:t>
            </a:r>
            <a:r>
              <a:rPr lang="zh-TW" altLang="en-US" sz="2800" dirty="0" smtClean="0">
                <a:solidFill>
                  <a:schemeClr val="tx1"/>
                </a:solidFill>
                <a:latin typeface="+mj-ea"/>
              </a:rPr>
              <a:t>建一新的</a:t>
            </a:r>
            <a:r>
              <a:rPr lang="en-US" altLang="zh-TW" sz="2800" dirty="0" smtClean="0">
                <a:solidFill>
                  <a:schemeClr val="accent1"/>
                </a:solidFill>
                <a:latin typeface="+mj-ea"/>
              </a:rPr>
              <a:t>AR</a:t>
            </a:r>
            <a:r>
              <a:rPr lang="zh-TW" altLang="en-US" sz="2800" dirty="0" smtClean="0">
                <a:solidFill>
                  <a:schemeClr val="tx1"/>
                </a:solidFill>
                <a:latin typeface="+mj-ea"/>
              </a:rPr>
              <a:t>檔案。 </a:t>
            </a:r>
            <a:endParaRPr lang="zh-TW" altLang="en-US" sz="2800" dirty="0">
              <a:solidFill>
                <a:schemeClr val="tx1"/>
              </a:solidFill>
              <a:latin typeface="+mj-ea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8572560" cy="512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7500958" y="1928802"/>
            <a:ext cx="1357322" cy="42862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100" dirty="0" smtClean="0">
                <a:solidFill>
                  <a:srgbClr val="FF0000"/>
                </a:solidFill>
              </a:rPr>
              <a:t>步驟</a:t>
            </a:r>
            <a:r>
              <a:rPr lang="en-US" altLang="zh-TW" sz="3100" dirty="0" smtClean="0">
                <a:solidFill>
                  <a:srgbClr val="FF0000"/>
                </a:solidFill>
              </a:rPr>
              <a:t>.5</a:t>
            </a:r>
            <a:r>
              <a:rPr lang="zh-TW" altLang="en-US" sz="3100" dirty="0" smtClean="0"/>
              <a:t>點選框內</a:t>
            </a:r>
            <a:r>
              <a:rPr lang="en-US" altLang="zh-TW" sz="4000" dirty="0" smtClean="0">
                <a:solidFill>
                  <a:srgbClr val="00B050"/>
                </a:solidFill>
              </a:rPr>
              <a:t>+</a:t>
            </a:r>
            <a:r>
              <a:rPr lang="zh-TW" altLang="en-US" sz="3100" dirty="0" smtClean="0"/>
              <a:t>號，加入一張驅動圖片</a:t>
            </a:r>
            <a:r>
              <a:rPr lang="en-US" altLang="zh-TW" sz="3100" dirty="0" smtClean="0"/>
              <a:t>(</a:t>
            </a:r>
            <a:r>
              <a:rPr lang="en-US" altLang="zh-TW" sz="3100" dirty="0" smtClean="0">
                <a:solidFill>
                  <a:srgbClr val="00B050"/>
                </a:solidFill>
              </a:rPr>
              <a:t>Trigger</a:t>
            </a:r>
            <a:r>
              <a:rPr lang="en-US" altLang="zh-TW" sz="3100" dirty="0" smtClean="0"/>
              <a:t>)</a:t>
            </a:r>
            <a:r>
              <a:rPr lang="zh-TW" altLang="en-US" sz="3100" dirty="0" smtClean="0"/>
              <a:t>，此張圖片將成為我們驅動</a:t>
            </a:r>
            <a:r>
              <a:rPr lang="en-US" altLang="zh-TW" sz="3100" dirty="0" smtClean="0">
                <a:solidFill>
                  <a:schemeClr val="accent1"/>
                </a:solidFill>
              </a:rPr>
              <a:t>AR</a:t>
            </a:r>
            <a:r>
              <a:rPr lang="zh-TW" altLang="en-US" sz="3100" dirty="0" smtClean="0"/>
              <a:t>影像的開關。 </a:t>
            </a:r>
            <a:endParaRPr lang="zh-TW" altLang="en-US" sz="31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8429684" cy="494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4071934" y="3429000"/>
            <a:ext cx="1000132" cy="10001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步驟</a:t>
            </a:r>
            <a:r>
              <a:rPr lang="en-US" altLang="zh-TW" sz="2800" dirty="0" smtClean="0">
                <a:solidFill>
                  <a:srgbClr val="FF0000"/>
                </a:solidFill>
              </a:rPr>
              <a:t>6.</a:t>
            </a:r>
            <a:r>
              <a:rPr lang="zh-TW" altLang="en-US" sz="2800" dirty="0" smtClean="0"/>
              <a:t>點選 </a:t>
            </a:r>
            <a:r>
              <a:rPr lang="en-US" altLang="zh-TW" sz="2800" dirty="0" smtClean="0">
                <a:solidFill>
                  <a:srgbClr val="00B050"/>
                </a:solidFill>
              </a:rPr>
              <a:t>Browse</a:t>
            </a:r>
            <a:r>
              <a:rPr lang="zh-TW" altLang="en-US" sz="2800" dirty="0" smtClean="0"/>
              <a:t>選擇一張主題相關圖片並命名</a:t>
            </a:r>
            <a:r>
              <a:rPr lang="en-US" altLang="zh-TW" sz="2800" dirty="0" smtClean="0">
                <a:solidFill>
                  <a:srgbClr val="00B050"/>
                </a:solidFill>
              </a:rPr>
              <a:t>name</a:t>
            </a:r>
            <a:r>
              <a:rPr lang="zh-TW" altLang="en-US" sz="2800" dirty="0" smtClean="0"/>
              <a:t>，圖片要清晰可辨識。</a:t>
            </a:r>
            <a:endParaRPr lang="zh-TW" altLang="en-US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857256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6929454" y="3429000"/>
            <a:ext cx="642942" cy="28575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1214414" y="5072074"/>
            <a:ext cx="1071570" cy="50006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>
            <a:stCxn id="5" idx="2"/>
          </p:cNvCxnSpPr>
          <p:nvPr/>
        </p:nvCxnSpPr>
        <p:spPr>
          <a:xfrm rot="10800000" flipV="1">
            <a:off x="2285984" y="3571876"/>
            <a:ext cx="4643470" cy="16430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643042" y="2571744"/>
            <a:ext cx="5857916" cy="28575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>
            <a:endCxn id="5" idx="0"/>
          </p:cNvCxnSpPr>
          <p:nvPr/>
        </p:nvCxnSpPr>
        <p:spPr>
          <a:xfrm rot="16200000" flipH="1">
            <a:off x="6911594" y="3089669"/>
            <a:ext cx="571504" cy="1071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547</TotalTime>
  <Words>366</Words>
  <Application>Microsoft Office PowerPoint</Application>
  <PresentationFormat>如螢幕大小 (4:3)</PresentationFormat>
  <Paragraphs>31</Paragraphs>
  <Slides>31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2" baseType="lpstr">
      <vt:lpstr>匯合</vt:lpstr>
      <vt:lpstr>AR檔案製作 1 aurasma (HP Reveal)</vt:lpstr>
      <vt:lpstr>步驟 1.搜尋關鍵字”aurasma”</vt:lpstr>
      <vt:lpstr>步驟2.1進入aurasma(HP Reveal)網站。</vt:lpstr>
      <vt:lpstr>步驟2.2進入aurasma(HP Reveal)網站。</vt:lpstr>
      <vt:lpstr>步驟2.3進入aurasma(HP Reveal)網站。</vt:lpstr>
      <vt:lpstr>步驟 3. sign up建立新帳號，輸入帳號、Email 、自己設定的密碼。 </vt:lpstr>
      <vt:lpstr>步驟4.進入自己專屬的網頁，點選”Create New Aura”建一新的AR檔案。 </vt:lpstr>
      <vt:lpstr>步驟.5點選框內+號，加入一張驅動圖片(Trigger)，此張圖片將成為我們驅動AR影像的開關。 </vt:lpstr>
      <vt:lpstr>步驟6.點選 Browse選擇一張主題相關圖片並命名name，圖片要清晰可辨識。</vt:lpstr>
      <vt:lpstr>步驟7.選擇完後，記得要點Save鍵存檔完成此驅動圖片Trigger。 </vt:lpstr>
      <vt:lpstr>步驟8.出現驅動圖片Trigger ，點選next鍵進入下一頁面。</vt:lpstr>
      <vt:lpstr>步驟9.點選+號，以便編輯下一疊層 Overlays。 </vt:lpstr>
      <vt:lpstr>步驟10.出現影片選擇視窗，選擇一段相關影片作為Overlays ，以mp4為佳 。 </vt:lpstr>
      <vt:lpstr>步驟11.影片匯入， 命名name後， 按Save鍵。 </vt:lpstr>
      <vt:lpstr>步驟12.影片匯入後，可調整影片的大小及位置， 調整好後按save鍵。 </vt:lpstr>
      <vt:lpstr>步驟13.完成存檔後，按next 。</vt:lpstr>
      <vt:lpstr> 步驟14.此時按unshare或close。 </vt:lpstr>
      <vt:lpstr>步驟15.出現my auras的畫面，點選trigger圖片，此時圖片處於private狀態，接著按edit鍵。</vt:lpstr>
      <vt:lpstr>步驟16.按next。</vt:lpstr>
      <vt:lpstr>步驟17.再按next。</vt:lpstr>
      <vt:lpstr>步驟18.按Share鍵，讓檔案成為分享狀態。 </vt:lpstr>
      <vt:lpstr>步驟19.頁面上方出現綠色的儲存成功視窗，顯示檔案儲存並分享成功，此時圖片處於public狀態，將可使用手機app觀看AR影像。 </vt:lpstr>
      <vt:lpstr>手機操作AR影像</vt:lpstr>
      <vt:lpstr>步驟1. 在手機鍵入aurasma搜尋app軟體下載安裝。</vt:lpstr>
      <vt:lpstr> 步驟2. sing up 建立自己的 帳號Username密碼Password </vt:lpstr>
      <vt:lpstr>步驟 3.安裝完成後，點選arusma軟體進入系統，點選小三角。</vt:lpstr>
      <vt:lpstr>步驟4. 進入Explore狀態，點選放大鏡搜尋。</vt:lpstr>
      <vt:lpstr>步驟5. 進入Search狀態，鍵入製作者的帳號後按放大鏡搜尋，如範例 jyd。</vt:lpstr>
      <vt:lpstr>步驟6. 進入範例 JYD並點選JYD’s Public Auars 。</vt:lpstr>
      <vt:lpstr>步驟7. 進入 JYD’s Public Auars， 點選FOLLOWING(FOLLO…) 狀態。之後點選下方偵測鍵。</vt:lpstr>
      <vt:lpstr>步驟8. 進入偵測系統畫面，對準所要搜尋主題的驅動圖片Trigger 掃瞄，即可開啟相關AR影像。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AR檔案製作 (arusma)</dc:title>
  <dc:creator>user</dc:creator>
  <cp:lastModifiedBy>user</cp:lastModifiedBy>
  <cp:revision>80</cp:revision>
  <dcterms:created xsi:type="dcterms:W3CDTF">2017-10-08T13:18:10Z</dcterms:created>
  <dcterms:modified xsi:type="dcterms:W3CDTF">2018-10-18T05:59:58Z</dcterms:modified>
</cp:coreProperties>
</file>